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sldIdLst>
    <p:sldId id="256" r:id="rId2"/>
    <p:sldId id="259" r:id="rId3"/>
    <p:sldId id="260" r:id="rId4"/>
    <p:sldId id="261" r:id="rId5"/>
    <p:sldId id="262" r:id="rId6"/>
    <p:sldId id="277" r:id="rId7"/>
    <p:sldId id="271" r:id="rId8"/>
    <p:sldId id="269" r:id="rId9"/>
    <p:sldId id="280" r:id="rId10"/>
    <p:sldId id="274" r:id="rId11"/>
    <p:sldId id="267" r:id="rId12"/>
    <p:sldId id="265" r:id="rId13"/>
    <p:sldId id="263" r:id="rId14"/>
    <p:sldId id="278" r:id="rId15"/>
    <p:sldId id="266" r:id="rId16"/>
    <p:sldId id="272" r:id="rId17"/>
    <p:sldId id="270" r:id="rId18"/>
    <p:sldId id="268" r:id="rId19"/>
    <p:sldId id="275" r:id="rId20"/>
    <p:sldId id="279" r:id="rId21"/>
    <p:sldId id="273"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26"/>
  </p:normalViewPr>
  <p:slideViewPr>
    <p:cSldViewPr snapToGrid="0" snapToObjects="1">
      <p:cViewPr varScale="1">
        <p:scale>
          <a:sx n="116" d="100"/>
          <a:sy n="116" d="100"/>
        </p:scale>
        <p:origin x="15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0C1E6-3046-D742-A026-3D4231D6986C}" type="datetimeFigureOut">
              <a:rPr lang="ru-RU" smtClean="0"/>
              <a:t>22.05.2021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E4847-45FC-F44E-93C6-184EC27B8F93}" type="slidenum">
              <a:rPr lang="ru-RU" smtClean="0"/>
              <a:t>‹#›</a:t>
            </a:fld>
            <a:endParaRPr lang="ru-RU"/>
          </a:p>
        </p:txBody>
      </p:sp>
    </p:spTree>
    <p:extLst>
      <p:ext uri="{BB962C8B-B14F-4D97-AF65-F5344CB8AC3E}">
        <p14:creationId xmlns:p14="http://schemas.microsoft.com/office/powerpoint/2010/main" val="215810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5E0E4847-45FC-F44E-93C6-184EC27B8F93}" type="slidenum">
              <a:rPr lang="ru-RU" smtClean="0"/>
              <a:t>1</a:t>
            </a:fld>
            <a:endParaRPr lang="ru-RU"/>
          </a:p>
        </p:txBody>
      </p:sp>
    </p:spTree>
    <p:extLst>
      <p:ext uri="{BB962C8B-B14F-4D97-AF65-F5344CB8AC3E}">
        <p14:creationId xmlns:p14="http://schemas.microsoft.com/office/powerpoint/2010/main" val="3833354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2D9A01-5B57-C84F-9473-C637B397F16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4F45917-86BD-554A-9293-E662E0FEAB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1929BB1-50B6-8349-B301-AF1700260158}"/>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0E89A2E9-C481-9A4D-AB94-687A0DF4FD08}"/>
              </a:ext>
            </a:extLst>
          </p:cNvPr>
          <p:cNvSpPr>
            <a:spLocks noGrp="1"/>
          </p:cNvSpPr>
          <p:nvPr>
            <p:ph type="ftr" sz="quarter" idx="11"/>
          </p:nvPr>
        </p:nvSpPr>
        <p:spPr/>
        <p:txBody>
          <a:body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6C02FD17-C2BD-EF42-9404-014E809F0CBC}"/>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67726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E1220C-4DB4-9745-B60B-EBFEFCB3725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07295A6-CA4F-2646-81DD-AF279038F73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FCB2794-CE3D-1040-AF00-CD1ACDE43A2F}"/>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7C71D7A4-1AA3-FC47-8F4D-A2E9B9078047}"/>
              </a:ext>
            </a:extLst>
          </p:cNvPr>
          <p:cNvSpPr>
            <a:spLocks noGrp="1"/>
          </p:cNvSpPr>
          <p:nvPr>
            <p:ph type="ftr" sz="quarter" idx="11"/>
          </p:nvPr>
        </p:nvSpPr>
        <p:spPr/>
        <p:txBody>
          <a:body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88A26721-25E6-E74E-8BC6-55844CD90EC4}"/>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114580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15DA7AF-F335-9C49-B381-59E93BA23A7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0B0A48D2-F32C-4C47-BB22-09F0B4D46FFC}"/>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B18195-0FCA-E542-9812-3466169843C3}"/>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463B1DB1-E6B2-4840-9B8E-55232CD98C35}"/>
              </a:ext>
            </a:extLst>
          </p:cNvPr>
          <p:cNvSpPr>
            <a:spLocks noGrp="1"/>
          </p:cNvSpPr>
          <p:nvPr>
            <p:ph type="ftr" sz="quarter" idx="11"/>
          </p:nvPr>
        </p:nvSpPr>
        <p:spPr/>
        <p:txBody>
          <a:body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63B86BC8-3ADD-9A47-9CEF-094A66E2A790}"/>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20545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2F262C-5E84-ED4E-BDFA-66516F844B9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2B2FFCB-07E3-B946-BF5A-E2EED0A6F79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F461A04-240B-0848-809D-F8E96EC4FC40}"/>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830961B0-069B-2044-947E-295CD3503A14}"/>
              </a:ext>
            </a:extLst>
          </p:cNvPr>
          <p:cNvSpPr>
            <a:spLocks noGrp="1"/>
          </p:cNvSpPr>
          <p:nvPr>
            <p:ph type="ftr" sz="quarter" idx="11"/>
          </p:nvPr>
        </p:nvSpPr>
        <p:spPr/>
        <p:txBody>
          <a:body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D9584E8B-B7AE-1A42-B041-12CB17C93B2E}"/>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331822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B0BD09-8BBC-A543-B9AD-93D8E3BE9FE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1928D2A-FA3B-2348-8A6D-41CDC639B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FFDA216-D4F0-9D43-9C79-C7D9B3F1A2CD}"/>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C1D16874-C7A4-334D-8825-5BE946648761}"/>
              </a:ext>
            </a:extLst>
          </p:cNvPr>
          <p:cNvSpPr>
            <a:spLocks noGrp="1"/>
          </p:cNvSpPr>
          <p:nvPr>
            <p:ph type="ftr" sz="quarter" idx="11"/>
          </p:nvPr>
        </p:nvSpPr>
        <p:spPr/>
        <p:txBody>
          <a:body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7A545103-D4BA-5C40-AD23-8EC8D8F9FA06}"/>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65306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026E3E3-BC64-7845-BE62-B51CFAF7C2ED}"/>
              </a:ext>
            </a:extLst>
          </p:cNvPr>
          <p:cNvSpPr>
            <a:spLocks noGrp="1"/>
          </p:cNvSpPr>
          <p:nvPr>
            <p:ph type="title"/>
          </p:nvPr>
        </p:nvSpPr>
        <p:spPr>
          <a:xfrm>
            <a:off x="4518212" y="152027"/>
            <a:ext cx="7410450" cy="710640"/>
          </a:xfrm>
        </p:spPr>
        <p:txBody>
          <a:bodyPr/>
          <a:lstStyle>
            <a:lvl1pPr algn="r">
              <a:defRPr b="1">
                <a:solidFill>
                  <a:srgbClr val="005493"/>
                </a:solidFill>
                <a:latin typeface="Arial" panose="020B0604020202020204" pitchFamily="34" charset="0"/>
                <a:cs typeface="Arial" panose="020B0604020202020204" pitchFamily="34" charset="0"/>
              </a:defRPr>
            </a:lvl1pPr>
          </a:lstStyle>
          <a:p>
            <a:r>
              <a:rPr lang="ru-RU" dirty="0"/>
              <a:t>Образец заголовка</a:t>
            </a:r>
          </a:p>
        </p:txBody>
      </p:sp>
      <p:sp>
        <p:nvSpPr>
          <p:cNvPr id="3" name="Объект 2">
            <a:extLst>
              <a:ext uri="{FF2B5EF4-FFF2-40B4-BE49-F238E27FC236}">
                <a16:creationId xmlns:a16="http://schemas.microsoft.com/office/drawing/2014/main" id="{A0D27CCA-2A1A-F448-BE46-733E02923504}"/>
              </a:ext>
            </a:extLst>
          </p:cNvPr>
          <p:cNvSpPr>
            <a:spLocks noGrp="1"/>
          </p:cNvSpPr>
          <p:nvPr>
            <p:ph sz="half" idx="1"/>
          </p:nvPr>
        </p:nvSpPr>
        <p:spPr>
          <a:xfrm>
            <a:off x="1" y="0"/>
            <a:ext cx="4336676" cy="6858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124196DF-60A4-1B4D-8848-5EB56DC730FE}"/>
              </a:ext>
            </a:extLst>
          </p:cNvPr>
          <p:cNvSpPr>
            <a:spLocks noGrp="1"/>
          </p:cNvSpPr>
          <p:nvPr>
            <p:ph sz="half" idx="2"/>
          </p:nvPr>
        </p:nvSpPr>
        <p:spPr>
          <a:xfrm>
            <a:off x="4518212" y="1255153"/>
            <a:ext cx="7395882" cy="4921810"/>
          </a:xfrm>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a:extLst>
              <a:ext uri="{FF2B5EF4-FFF2-40B4-BE49-F238E27FC236}">
                <a16:creationId xmlns:a16="http://schemas.microsoft.com/office/drawing/2014/main" id="{F7FB5BCF-34E2-F348-97F0-4C0312BC31B5}"/>
              </a:ext>
            </a:extLst>
          </p:cNvPr>
          <p:cNvSpPr>
            <a:spLocks noGrp="1"/>
          </p:cNvSpPr>
          <p:nvPr>
            <p:ph type="ftr" sz="quarter" idx="11"/>
          </p:nvPr>
        </p:nvSpPr>
        <p:spPr>
          <a:xfrm>
            <a:off x="4518212" y="6356349"/>
            <a:ext cx="6582335" cy="365125"/>
          </a:xfrm>
        </p:spPr>
        <p:txBody>
          <a:bodyPr/>
          <a:lstStyle/>
          <a:p>
            <a:pPr algn="r"/>
            <a:r>
              <a:rPr lang="nn-NO"/>
              <a:t>The First International Orbital Debris Conference </a:t>
            </a:r>
            <a:endParaRPr lang="ru-RU" dirty="0"/>
          </a:p>
        </p:txBody>
      </p:sp>
      <p:sp>
        <p:nvSpPr>
          <p:cNvPr id="7" name="Номер слайда 6">
            <a:extLst>
              <a:ext uri="{FF2B5EF4-FFF2-40B4-BE49-F238E27FC236}">
                <a16:creationId xmlns:a16="http://schemas.microsoft.com/office/drawing/2014/main" id="{31B198E4-E048-E047-B908-2ADD6319ECBA}"/>
              </a:ext>
            </a:extLst>
          </p:cNvPr>
          <p:cNvSpPr>
            <a:spLocks noGrp="1"/>
          </p:cNvSpPr>
          <p:nvPr>
            <p:ph type="sldNum" sz="quarter" idx="12"/>
          </p:nvPr>
        </p:nvSpPr>
        <p:spPr>
          <a:xfrm>
            <a:off x="11228294" y="6356349"/>
            <a:ext cx="685799" cy="365125"/>
          </a:xfrm>
        </p:spPr>
        <p:txBody>
          <a:bodyPr/>
          <a:lstStyle/>
          <a:p>
            <a:fld id="{E70213DA-CC2C-7849-85AC-DEAC92B13C29}" type="slidenum">
              <a:rPr lang="ru-RU" smtClean="0"/>
              <a:t>‹#›</a:t>
            </a:fld>
            <a:r>
              <a:rPr lang="en-US" dirty="0"/>
              <a:t>/21</a:t>
            </a:r>
            <a:endParaRPr lang="ru-RU" dirty="0"/>
          </a:p>
        </p:txBody>
      </p:sp>
    </p:spTree>
    <p:extLst>
      <p:ext uri="{BB962C8B-B14F-4D97-AF65-F5344CB8AC3E}">
        <p14:creationId xmlns:p14="http://schemas.microsoft.com/office/powerpoint/2010/main" val="215103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4E83E6-540E-E34C-AD10-B89ECF5C0AE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43F5BD5-F174-F845-AE82-5C791A7F3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0919024-24F3-9045-BA49-907852E0A1C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FA16E0CB-5FFE-BC48-B0BA-EE3A07CE00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DA3C502A-71A7-A640-B96C-425AF9C8139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62AB6FF3-12DE-6943-A5A6-72FBCA51A5D4}"/>
              </a:ext>
            </a:extLst>
          </p:cNvPr>
          <p:cNvSpPr>
            <a:spLocks noGrp="1"/>
          </p:cNvSpPr>
          <p:nvPr>
            <p:ph type="dt" sz="half" idx="10"/>
          </p:nvPr>
        </p:nvSpPr>
        <p:spPr/>
        <p:txBody>
          <a:bodyPr/>
          <a:lstStyle/>
          <a:p>
            <a:endParaRPr lang="ru-RU"/>
          </a:p>
        </p:txBody>
      </p:sp>
      <p:sp>
        <p:nvSpPr>
          <p:cNvPr id="8" name="Нижний колонтитул 7">
            <a:extLst>
              <a:ext uri="{FF2B5EF4-FFF2-40B4-BE49-F238E27FC236}">
                <a16:creationId xmlns:a16="http://schemas.microsoft.com/office/drawing/2014/main" id="{89660FE1-535F-2743-96D3-922D74594E1B}"/>
              </a:ext>
            </a:extLst>
          </p:cNvPr>
          <p:cNvSpPr>
            <a:spLocks noGrp="1"/>
          </p:cNvSpPr>
          <p:nvPr>
            <p:ph type="ftr" sz="quarter" idx="11"/>
          </p:nvPr>
        </p:nvSpPr>
        <p:spPr/>
        <p:txBody>
          <a:bodyPr/>
          <a:lstStyle/>
          <a:p>
            <a:r>
              <a:rPr lang="nn-NO"/>
              <a:t>The First International Orbital Debris Conference </a:t>
            </a:r>
            <a:endParaRPr lang="ru-RU"/>
          </a:p>
        </p:txBody>
      </p:sp>
      <p:sp>
        <p:nvSpPr>
          <p:cNvPr id="9" name="Номер слайда 8">
            <a:extLst>
              <a:ext uri="{FF2B5EF4-FFF2-40B4-BE49-F238E27FC236}">
                <a16:creationId xmlns:a16="http://schemas.microsoft.com/office/drawing/2014/main" id="{3F5FBFE2-B103-E14D-B58E-6BF1AE22B406}"/>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87092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FF140A-9A02-B645-BEAB-1E5F216654A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D4F2F95-D530-4C4E-9047-89B9ED9E40EB}"/>
              </a:ext>
            </a:extLst>
          </p:cNvPr>
          <p:cNvSpPr>
            <a:spLocks noGrp="1"/>
          </p:cNvSpPr>
          <p:nvPr>
            <p:ph type="dt" sz="half" idx="10"/>
          </p:nvPr>
        </p:nvSpPr>
        <p:spPr/>
        <p:txBody>
          <a:bodyPr/>
          <a:lstStyle/>
          <a:p>
            <a:endParaRPr lang="ru-RU"/>
          </a:p>
        </p:txBody>
      </p:sp>
      <p:sp>
        <p:nvSpPr>
          <p:cNvPr id="4" name="Нижний колонтитул 3">
            <a:extLst>
              <a:ext uri="{FF2B5EF4-FFF2-40B4-BE49-F238E27FC236}">
                <a16:creationId xmlns:a16="http://schemas.microsoft.com/office/drawing/2014/main" id="{D02AFDE6-220E-A741-88C3-3C92482DC0CC}"/>
              </a:ext>
            </a:extLst>
          </p:cNvPr>
          <p:cNvSpPr>
            <a:spLocks noGrp="1"/>
          </p:cNvSpPr>
          <p:nvPr>
            <p:ph type="ftr" sz="quarter" idx="11"/>
          </p:nvPr>
        </p:nvSpPr>
        <p:spPr/>
        <p:txBody>
          <a:bodyPr/>
          <a:lstStyle/>
          <a:p>
            <a:r>
              <a:rPr lang="nn-NO"/>
              <a:t>The First International Orbital Debris Conference </a:t>
            </a:r>
            <a:endParaRPr lang="ru-RU"/>
          </a:p>
        </p:txBody>
      </p:sp>
      <p:sp>
        <p:nvSpPr>
          <p:cNvPr id="5" name="Номер слайда 4">
            <a:extLst>
              <a:ext uri="{FF2B5EF4-FFF2-40B4-BE49-F238E27FC236}">
                <a16:creationId xmlns:a16="http://schemas.microsoft.com/office/drawing/2014/main" id="{580B3E84-2875-8848-BDCA-3FB64A7E7422}"/>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7976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88A48AE-7A62-754E-A682-C421B0D5D708}"/>
              </a:ext>
            </a:extLst>
          </p:cNvPr>
          <p:cNvSpPr>
            <a:spLocks noGrp="1"/>
          </p:cNvSpPr>
          <p:nvPr>
            <p:ph type="dt" sz="half" idx="10"/>
          </p:nvPr>
        </p:nvSpPr>
        <p:spPr/>
        <p:txBody>
          <a:bodyPr/>
          <a:lstStyle/>
          <a:p>
            <a:endParaRPr lang="ru-RU"/>
          </a:p>
        </p:txBody>
      </p:sp>
      <p:sp>
        <p:nvSpPr>
          <p:cNvPr id="3" name="Нижний колонтитул 2">
            <a:extLst>
              <a:ext uri="{FF2B5EF4-FFF2-40B4-BE49-F238E27FC236}">
                <a16:creationId xmlns:a16="http://schemas.microsoft.com/office/drawing/2014/main" id="{86796092-4D2C-6F48-B86F-0FDA505FCA3E}"/>
              </a:ext>
            </a:extLst>
          </p:cNvPr>
          <p:cNvSpPr>
            <a:spLocks noGrp="1"/>
          </p:cNvSpPr>
          <p:nvPr>
            <p:ph type="ftr" sz="quarter" idx="11"/>
          </p:nvPr>
        </p:nvSpPr>
        <p:spPr/>
        <p:txBody>
          <a:bodyPr/>
          <a:lstStyle/>
          <a:p>
            <a:r>
              <a:rPr lang="nn-NO"/>
              <a:t>The First International Orbital Debris Conference </a:t>
            </a:r>
            <a:endParaRPr lang="ru-RU"/>
          </a:p>
        </p:txBody>
      </p:sp>
      <p:sp>
        <p:nvSpPr>
          <p:cNvPr id="4" name="Номер слайда 3">
            <a:extLst>
              <a:ext uri="{FF2B5EF4-FFF2-40B4-BE49-F238E27FC236}">
                <a16:creationId xmlns:a16="http://schemas.microsoft.com/office/drawing/2014/main" id="{4319CD4C-37AE-9040-BE54-8BEFCDF451DE}"/>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193202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09D567-A915-064C-93D6-899260798C0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C1D1D02A-6B43-D641-BF66-8ED0362367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E136240-229D-8D45-89E6-3424DDDF9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27F5F92-1CF7-3741-B2AA-13CFFB74DD9F}"/>
              </a:ext>
            </a:extLst>
          </p:cNvPr>
          <p:cNvSpPr>
            <a:spLocks noGrp="1"/>
          </p:cNvSpPr>
          <p:nvPr>
            <p:ph type="dt" sz="half" idx="10"/>
          </p:nvPr>
        </p:nvSpPr>
        <p:spPr/>
        <p:txBody>
          <a:bodyPr/>
          <a:lstStyle/>
          <a:p>
            <a:endParaRPr lang="ru-RU"/>
          </a:p>
        </p:txBody>
      </p:sp>
      <p:sp>
        <p:nvSpPr>
          <p:cNvPr id="6" name="Нижний колонтитул 5">
            <a:extLst>
              <a:ext uri="{FF2B5EF4-FFF2-40B4-BE49-F238E27FC236}">
                <a16:creationId xmlns:a16="http://schemas.microsoft.com/office/drawing/2014/main" id="{DBF82E24-7DC5-3248-B0DB-ECEC0B5C9235}"/>
              </a:ext>
            </a:extLst>
          </p:cNvPr>
          <p:cNvSpPr>
            <a:spLocks noGrp="1"/>
          </p:cNvSpPr>
          <p:nvPr>
            <p:ph type="ftr" sz="quarter" idx="11"/>
          </p:nvPr>
        </p:nvSpPr>
        <p:spPr/>
        <p:txBody>
          <a:bodyPr/>
          <a:lstStyle/>
          <a:p>
            <a:r>
              <a:rPr lang="nn-NO"/>
              <a:t>The First International Orbital Debris Conference </a:t>
            </a:r>
            <a:endParaRPr lang="ru-RU"/>
          </a:p>
        </p:txBody>
      </p:sp>
      <p:sp>
        <p:nvSpPr>
          <p:cNvPr id="7" name="Номер слайда 6">
            <a:extLst>
              <a:ext uri="{FF2B5EF4-FFF2-40B4-BE49-F238E27FC236}">
                <a16:creationId xmlns:a16="http://schemas.microsoft.com/office/drawing/2014/main" id="{B59ABB60-14CC-9C4C-8B22-60A77D77C3E9}"/>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43946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20E76C-E9F1-B54B-872C-DB1BCEAAB4B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0719ADA5-8D24-D341-9962-4FED003778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44221D8-72B2-DA4D-A68F-2CC6455A7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16151CC-BE4E-B742-A468-4A83769E1528}"/>
              </a:ext>
            </a:extLst>
          </p:cNvPr>
          <p:cNvSpPr>
            <a:spLocks noGrp="1"/>
          </p:cNvSpPr>
          <p:nvPr>
            <p:ph type="dt" sz="half" idx="10"/>
          </p:nvPr>
        </p:nvSpPr>
        <p:spPr/>
        <p:txBody>
          <a:bodyPr/>
          <a:lstStyle/>
          <a:p>
            <a:endParaRPr lang="ru-RU"/>
          </a:p>
        </p:txBody>
      </p:sp>
      <p:sp>
        <p:nvSpPr>
          <p:cNvPr id="6" name="Нижний колонтитул 5">
            <a:extLst>
              <a:ext uri="{FF2B5EF4-FFF2-40B4-BE49-F238E27FC236}">
                <a16:creationId xmlns:a16="http://schemas.microsoft.com/office/drawing/2014/main" id="{432CBD90-C966-904B-8AFA-CB442D580C2E}"/>
              </a:ext>
            </a:extLst>
          </p:cNvPr>
          <p:cNvSpPr>
            <a:spLocks noGrp="1"/>
          </p:cNvSpPr>
          <p:nvPr>
            <p:ph type="ftr" sz="quarter" idx="11"/>
          </p:nvPr>
        </p:nvSpPr>
        <p:spPr/>
        <p:txBody>
          <a:bodyPr/>
          <a:lstStyle/>
          <a:p>
            <a:r>
              <a:rPr lang="nn-NO"/>
              <a:t>The First International Orbital Debris Conference </a:t>
            </a:r>
            <a:endParaRPr lang="ru-RU"/>
          </a:p>
        </p:txBody>
      </p:sp>
      <p:sp>
        <p:nvSpPr>
          <p:cNvPr id="7" name="Номер слайда 6">
            <a:extLst>
              <a:ext uri="{FF2B5EF4-FFF2-40B4-BE49-F238E27FC236}">
                <a16:creationId xmlns:a16="http://schemas.microsoft.com/office/drawing/2014/main" id="{5481E06C-80B4-0D4E-A5C0-09B59E86FF68}"/>
              </a:ext>
            </a:extLst>
          </p:cNvPr>
          <p:cNvSpPr>
            <a:spLocks noGrp="1"/>
          </p:cNvSpPr>
          <p:nvPr>
            <p:ph type="sldNum" sz="quarter" idx="12"/>
          </p:nvPr>
        </p:nvSpPr>
        <p:spPr/>
        <p:txBody>
          <a:bodyPr/>
          <a:lstStyle/>
          <a:p>
            <a:fld id="{E70213DA-CC2C-7849-85AC-DEAC92B13C29}" type="slidenum">
              <a:rPr lang="ru-RU" smtClean="0"/>
              <a:t>‹#›</a:t>
            </a:fld>
            <a:endParaRPr lang="ru-RU"/>
          </a:p>
        </p:txBody>
      </p:sp>
    </p:spTree>
    <p:extLst>
      <p:ext uri="{BB962C8B-B14F-4D97-AF65-F5344CB8AC3E}">
        <p14:creationId xmlns:p14="http://schemas.microsoft.com/office/powerpoint/2010/main" val="996154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37F809-BA81-9348-8400-DCAEA676C7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0F1BBEEB-B09A-0A41-BF21-2301FC7DDC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AA72992-34EE-A644-8CB0-4A2E14951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Нижний колонтитул 4">
            <a:extLst>
              <a:ext uri="{FF2B5EF4-FFF2-40B4-BE49-F238E27FC236}">
                <a16:creationId xmlns:a16="http://schemas.microsoft.com/office/drawing/2014/main" id="{FC869288-F384-2541-B80E-A114835491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n-NO"/>
              <a:t>The First International Orbital Debris Conference </a:t>
            </a:r>
            <a:endParaRPr lang="ru-RU"/>
          </a:p>
        </p:txBody>
      </p:sp>
      <p:sp>
        <p:nvSpPr>
          <p:cNvPr id="6" name="Номер слайда 5">
            <a:extLst>
              <a:ext uri="{FF2B5EF4-FFF2-40B4-BE49-F238E27FC236}">
                <a16:creationId xmlns:a16="http://schemas.microsoft.com/office/drawing/2014/main" id="{DFF74AA8-E344-154F-9495-B887ABB9A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213DA-CC2C-7849-85AC-DEAC92B13C29}" type="slidenum">
              <a:rPr lang="ru-RU" smtClean="0"/>
              <a:t>‹#›</a:t>
            </a:fld>
            <a:endParaRPr lang="ru-RU"/>
          </a:p>
        </p:txBody>
      </p:sp>
    </p:spTree>
    <p:extLst>
      <p:ext uri="{BB962C8B-B14F-4D97-AF65-F5344CB8AC3E}">
        <p14:creationId xmlns:p14="http://schemas.microsoft.com/office/powerpoint/2010/main" val="725001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hyperlink" Target="https://youtu.be/SlsS146OirY"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hyperlink" Target="mailto:yudintsev@classmech.ru" TargetMode="External"/><Relationship Id="rId4" Type="http://schemas.openxmlformats.org/officeDocument/2006/relationships/hyperlink" Target="mailto:vatrushlyakov@yandex.r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B644918-A472-0B47-A28B-9689CC39251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Layer>
                </a14:imgProps>
              </a:ext>
            </a:extLst>
          </a:blip>
          <a:srcRect l="4903" t="12117"/>
          <a:stretch/>
        </p:blipFill>
        <p:spPr>
          <a:xfrm>
            <a:off x="-62" y="-1"/>
            <a:ext cx="12192000" cy="6340645"/>
          </a:xfrm>
          <a:prstGeom prst="rect">
            <a:avLst/>
          </a:prstGeom>
        </p:spPr>
      </p:pic>
      <p:sp>
        <p:nvSpPr>
          <p:cNvPr id="2" name="Заголовок 1">
            <a:extLst>
              <a:ext uri="{FF2B5EF4-FFF2-40B4-BE49-F238E27FC236}">
                <a16:creationId xmlns:a16="http://schemas.microsoft.com/office/drawing/2014/main" id="{074C9D9F-B89B-5B41-AD59-56790D5FFBAF}"/>
              </a:ext>
            </a:extLst>
          </p:cNvPr>
          <p:cNvSpPr>
            <a:spLocks noGrp="1"/>
          </p:cNvSpPr>
          <p:nvPr>
            <p:ph type="ctrTitle"/>
          </p:nvPr>
        </p:nvSpPr>
        <p:spPr>
          <a:xfrm>
            <a:off x="2789136" y="2115328"/>
            <a:ext cx="9144000" cy="2387600"/>
          </a:xfrm>
        </p:spPr>
        <p:txBody>
          <a:bodyPr>
            <a:normAutofit fontScale="90000"/>
          </a:bodyPr>
          <a:lstStyle/>
          <a:p>
            <a:pPr algn="r"/>
            <a:r>
              <a:rPr lang="en" b="1" dirty="0">
                <a:solidFill>
                  <a:schemeClr val="bg1"/>
                </a:solidFill>
                <a:latin typeface="+mn-lt"/>
                <a:cs typeface="Arial" panose="020B0604020202020204" pitchFamily="34" charset="0"/>
              </a:rPr>
              <a:t>Method of Active Debris Removal Using Rotating Space Tether System </a:t>
            </a:r>
          </a:p>
        </p:txBody>
      </p:sp>
      <p:sp>
        <p:nvSpPr>
          <p:cNvPr id="3" name="Подзаголовок 2">
            <a:extLst>
              <a:ext uri="{FF2B5EF4-FFF2-40B4-BE49-F238E27FC236}">
                <a16:creationId xmlns:a16="http://schemas.microsoft.com/office/drawing/2014/main" id="{7F7C9661-C3CA-FB43-8393-FCF82E1A8738}"/>
              </a:ext>
            </a:extLst>
          </p:cNvPr>
          <p:cNvSpPr>
            <a:spLocks noGrp="1"/>
          </p:cNvSpPr>
          <p:nvPr>
            <p:ph type="subTitle" idx="1"/>
          </p:nvPr>
        </p:nvSpPr>
        <p:spPr>
          <a:xfrm>
            <a:off x="5382323" y="4722481"/>
            <a:ext cx="6471683" cy="520518"/>
          </a:xfrm>
        </p:spPr>
        <p:txBody>
          <a:bodyPr>
            <a:normAutofit/>
          </a:bodyPr>
          <a:lstStyle/>
          <a:p>
            <a:pPr algn="r"/>
            <a:r>
              <a:rPr lang="en" dirty="0" err="1">
                <a:solidFill>
                  <a:schemeClr val="bg1"/>
                </a:solidFill>
              </a:rPr>
              <a:t>Valeriy</a:t>
            </a:r>
            <a:r>
              <a:rPr lang="en" dirty="0">
                <a:solidFill>
                  <a:schemeClr val="bg1"/>
                </a:solidFill>
              </a:rPr>
              <a:t> I. Trushlyakov, Vadim V. Yudintsev</a:t>
            </a:r>
          </a:p>
        </p:txBody>
      </p:sp>
      <p:sp>
        <p:nvSpPr>
          <p:cNvPr id="10" name="Прямоугольник 9">
            <a:extLst>
              <a:ext uri="{FF2B5EF4-FFF2-40B4-BE49-F238E27FC236}">
                <a16:creationId xmlns:a16="http://schemas.microsoft.com/office/drawing/2014/main" id="{424E9A2A-AC58-304E-ADA7-B8F7E181F738}"/>
              </a:ext>
            </a:extLst>
          </p:cNvPr>
          <p:cNvSpPr/>
          <p:nvPr/>
        </p:nvSpPr>
        <p:spPr>
          <a:xfrm>
            <a:off x="-62" y="5983071"/>
            <a:ext cx="12192062" cy="8809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A9373BE3-F0CD-7D48-9253-9B04028A44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6840" y="6077408"/>
            <a:ext cx="1846030" cy="692261"/>
          </a:xfrm>
          <a:prstGeom prst="rect">
            <a:avLst/>
          </a:prstGeom>
          <a:ln>
            <a:noFill/>
          </a:ln>
        </p:spPr>
      </p:pic>
      <p:sp>
        <p:nvSpPr>
          <p:cNvPr id="9" name="Прямоугольник 8">
            <a:extLst>
              <a:ext uri="{FF2B5EF4-FFF2-40B4-BE49-F238E27FC236}">
                <a16:creationId xmlns:a16="http://schemas.microsoft.com/office/drawing/2014/main" id="{03BBE347-2F0C-B849-97C7-10B4B4C8BA5A}"/>
              </a:ext>
            </a:extLst>
          </p:cNvPr>
          <p:cNvSpPr/>
          <p:nvPr/>
        </p:nvSpPr>
        <p:spPr>
          <a:xfrm>
            <a:off x="79130" y="6153589"/>
            <a:ext cx="7860323" cy="646331"/>
          </a:xfrm>
          <a:prstGeom prst="rect">
            <a:avLst/>
          </a:prstGeom>
        </p:spPr>
        <p:txBody>
          <a:bodyPr wrap="square">
            <a:spAutoFit/>
          </a:bodyPr>
          <a:lstStyle/>
          <a:p>
            <a:r>
              <a:rPr lang="en" dirty="0"/>
              <a:t>The First International Orbital Debris Conference (IOC) </a:t>
            </a:r>
          </a:p>
          <a:p>
            <a:r>
              <a:rPr lang="en" dirty="0"/>
              <a:t>December 9–12, 2019, Sugar Land, Texas. </a:t>
            </a:r>
            <a:endParaRPr lang="en" sz="1600" b="0" i="0" u="none" strike="noStrike" dirty="0">
              <a:solidFill>
                <a:schemeClr val="tx1">
                  <a:lumMod val="65000"/>
                  <a:lumOff val="35000"/>
                </a:schemeClr>
              </a:solidFill>
              <a:effectLst/>
              <a:latin typeface="Arial" panose="020B0604020202020204" pitchFamily="34" charset="0"/>
            </a:endParaRPr>
          </a:p>
        </p:txBody>
      </p:sp>
    </p:spTree>
    <p:extLst>
      <p:ext uri="{BB962C8B-B14F-4D97-AF65-F5344CB8AC3E}">
        <p14:creationId xmlns:p14="http://schemas.microsoft.com/office/powerpoint/2010/main" val="869807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Объект 7">
            <a:extLst>
              <a:ext uri="{FF2B5EF4-FFF2-40B4-BE49-F238E27FC236}">
                <a16:creationId xmlns:a16="http://schemas.microsoft.com/office/drawing/2014/main" id="{1EEA962C-7084-F948-99C2-3E6DD044B86C}"/>
              </a:ext>
            </a:extLst>
          </p:cNvPr>
          <p:cNvPicPr>
            <a:picLocks noGrp="1" noChangeAspect="1"/>
          </p:cNvPicPr>
          <p:nvPr>
            <p:ph sz="half" idx="1"/>
          </p:nvPr>
        </p:nvPicPr>
        <p:blipFill>
          <a:blip r:embed="rId2"/>
          <a:srcRect/>
          <a:stretch/>
        </p:blipFill>
        <p:spPr>
          <a:xfrm>
            <a:off x="0" y="214701"/>
            <a:ext cx="7387876" cy="6580625"/>
          </a:xfrm>
        </p:spPr>
      </p:pic>
      <p:sp>
        <p:nvSpPr>
          <p:cNvPr id="2" name="Заголовок 1">
            <a:extLst>
              <a:ext uri="{FF2B5EF4-FFF2-40B4-BE49-F238E27FC236}">
                <a16:creationId xmlns:a16="http://schemas.microsoft.com/office/drawing/2014/main" id="{32C7E25A-1BFE-5347-A699-81486CE3DEDC}"/>
              </a:ext>
            </a:extLst>
          </p:cNvPr>
          <p:cNvSpPr>
            <a:spLocks noGrp="1"/>
          </p:cNvSpPr>
          <p:nvPr>
            <p:ph type="title"/>
          </p:nvPr>
        </p:nvSpPr>
        <p:spPr/>
        <p:txBody>
          <a:bodyPr>
            <a:normAutofit/>
          </a:bodyPr>
          <a:lstStyle/>
          <a:p>
            <a:r>
              <a:rPr lang="en-US" dirty="0"/>
              <a:t>Stages</a:t>
            </a:r>
            <a:endParaRPr lang="ru-RU" dirty="0"/>
          </a:p>
        </p:txBody>
      </p:sp>
      <p:sp>
        <p:nvSpPr>
          <p:cNvPr id="4" name="Объект 3">
            <a:extLst>
              <a:ext uri="{FF2B5EF4-FFF2-40B4-BE49-F238E27FC236}">
                <a16:creationId xmlns:a16="http://schemas.microsoft.com/office/drawing/2014/main" id="{72CDC974-60FA-D643-A31C-3A01CA05F183}"/>
              </a:ext>
            </a:extLst>
          </p:cNvPr>
          <p:cNvSpPr>
            <a:spLocks noGrp="1"/>
          </p:cNvSpPr>
          <p:nvPr>
            <p:ph sz="half" idx="2"/>
          </p:nvPr>
        </p:nvSpPr>
        <p:spPr>
          <a:xfrm>
            <a:off x="7003312" y="1255153"/>
            <a:ext cx="4910781" cy="4921810"/>
          </a:xfrm>
        </p:spPr>
        <p:txBody>
          <a:bodyPr anchor="ctr">
            <a:normAutofit/>
          </a:bodyPr>
          <a:lstStyle/>
          <a:p>
            <a:r>
              <a:rPr lang="en-US" dirty="0"/>
              <a:t>Transfer of the space tug to the intercept orbit</a:t>
            </a:r>
            <a:endParaRPr lang="ru-RU" dirty="0"/>
          </a:p>
          <a:p>
            <a:r>
              <a:rPr lang="en-US" dirty="0"/>
              <a:t>Separation of the Autonomous Docking Module from the tug</a:t>
            </a:r>
            <a:endParaRPr lang="ru-RU" dirty="0"/>
          </a:p>
          <a:p>
            <a:r>
              <a:rPr lang="en-US" dirty="0"/>
              <a:t>Gripping the debris object</a:t>
            </a:r>
            <a:endParaRPr lang="ru-RU" dirty="0"/>
          </a:p>
          <a:p>
            <a:r>
              <a:rPr lang="en-US" dirty="0"/>
              <a:t>Transfer to a graveyard orbit</a:t>
            </a:r>
            <a:endParaRPr lang="ru-RU" dirty="0"/>
          </a:p>
        </p:txBody>
      </p:sp>
      <p:sp>
        <p:nvSpPr>
          <p:cNvPr id="5" name="Нижний колонтитул 4">
            <a:extLst>
              <a:ext uri="{FF2B5EF4-FFF2-40B4-BE49-F238E27FC236}">
                <a16:creationId xmlns:a16="http://schemas.microsoft.com/office/drawing/2014/main" id="{3892B56E-9365-1A49-BB26-006FF619C9A5}"/>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7" name="Объект 9" descr="Лампочка">
            <a:extLst>
              <a:ext uri="{FF2B5EF4-FFF2-40B4-BE49-F238E27FC236}">
                <a16:creationId xmlns:a16="http://schemas.microsoft.com/office/drawing/2014/main" id="{6ADF81F8-4604-DB44-9A1E-FB2CFBDC41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959" y="152028"/>
            <a:ext cx="710639" cy="710639"/>
          </a:xfrm>
          <a:prstGeom prst="rect">
            <a:avLst/>
          </a:prstGeom>
        </p:spPr>
      </p:pic>
      <p:sp>
        <p:nvSpPr>
          <p:cNvPr id="3" name="Номер слайда 2">
            <a:extLst>
              <a:ext uri="{FF2B5EF4-FFF2-40B4-BE49-F238E27FC236}">
                <a16:creationId xmlns:a16="http://schemas.microsoft.com/office/drawing/2014/main" id="{2EC5EB6B-211F-1248-8642-DE410D3B70C9}"/>
              </a:ext>
            </a:extLst>
          </p:cNvPr>
          <p:cNvSpPr>
            <a:spLocks noGrp="1"/>
          </p:cNvSpPr>
          <p:nvPr>
            <p:ph type="sldNum" sz="quarter" idx="12"/>
          </p:nvPr>
        </p:nvSpPr>
        <p:spPr/>
        <p:txBody>
          <a:bodyPr/>
          <a:lstStyle/>
          <a:p>
            <a:fld id="{E70213DA-CC2C-7849-85AC-DEAC92B13C29}" type="slidenum">
              <a:rPr lang="ru-RU" smtClean="0"/>
              <a:t>10</a:t>
            </a:fld>
            <a:r>
              <a:rPr lang="en-US"/>
              <a:t>/21</a:t>
            </a:r>
            <a:endParaRPr lang="ru-RU" dirty="0"/>
          </a:p>
        </p:txBody>
      </p:sp>
    </p:spTree>
    <p:extLst>
      <p:ext uri="{BB962C8B-B14F-4D97-AF65-F5344CB8AC3E}">
        <p14:creationId xmlns:p14="http://schemas.microsoft.com/office/powerpoint/2010/main" val="183642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Объект 7">
            <a:extLst>
              <a:ext uri="{FF2B5EF4-FFF2-40B4-BE49-F238E27FC236}">
                <a16:creationId xmlns:a16="http://schemas.microsoft.com/office/drawing/2014/main" id="{EEC3A04D-4DFD-6441-A9C2-1097D78D9B15}"/>
              </a:ext>
            </a:extLst>
          </p:cNvPr>
          <p:cNvPicPr>
            <a:picLocks noGrp="1" noChangeAspect="1"/>
          </p:cNvPicPr>
          <p:nvPr>
            <p:ph sz="half" idx="1"/>
          </p:nvPr>
        </p:nvPicPr>
        <p:blipFill>
          <a:blip r:embed="rId2"/>
          <a:srcRect/>
          <a:stretch/>
        </p:blipFill>
        <p:spPr>
          <a:xfrm>
            <a:off x="0" y="214701"/>
            <a:ext cx="7387876" cy="6580625"/>
          </a:xfrm>
        </p:spPr>
      </p:pic>
      <p:sp>
        <p:nvSpPr>
          <p:cNvPr id="2" name="Заголовок 1">
            <a:extLst>
              <a:ext uri="{FF2B5EF4-FFF2-40B4-BE49-F238E27FC236}">
                <a16:creationId xmlns:a16="http://schemas.microsoft.com/office/drawing/2014/main" id="{32C7E25A-1BFE-5347-A699-81486CE3DEDC}"/>
              </a:ext>
            </a:extLst>
          </p:cNvPr>
          <p:cNvSpPr>
            <a:spLocks noGrp="1"/>
          </p:cNvSpPr>
          <p:nvPr>
            <p:ph type="title"/>
          </p:nvPr>
        </p:nvSpPr>
        <p:spPr/>
        <p:txBody>
          <a:bodyPr>
            <a:normAutofit/>
          </a:bodyPr>
          <a:lstStyle/>
          <a:p>
            <a:r>
              <a:rPr lang="en-US" dirty="0"/>
              <a:t>Rotation of the TSS</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72CDC974-60FA-D643-A31C-3A01CA05F183}"/>
                  </a:ext>
                </a:extLst>
              </p:cNvPr>
              <p:cNvSpPr>
                <a:spLocks noGrp="1"/>
              </p:cNvSpPr>
              <p:nvPr>
                <p:ph sz="half" idx="2"/>
              </p:nvPr>
            </p:nvSpPr>
            <p:spPr>
              <a:xfrm>
                <a:off x="7228573" y="1255153"/>
                <a:ext cx="4685520" cy="4921810"/>
              </a:xfrm>
            </p:spPr>
            <p:txBody>
              <a:bodyPr anchor="ctr">
                <a:normAutofit/>
              </a:bodyPr>
              <a:lstStyle/>
              <a:p>
                <a:r>
                  <a:rPr lang="en-US" dirty="0"/>
                  <a:t>The required initial angular rate of the tethered system can be achieved by the relative orbital motion of the space tug and debris</a:t>
                </a:r>
              </a:p>
              <a:p>
                <a:r>
                  <a:rPr lang="en-US" dirty="0"/>
                  <a:t>The space tug and debris have different orbital velocities, so the initial angular rate of the system is</a:t>
                </a:r>
              </a:p>
              <a:p>
                <a:pPr marL="0" indent="0">
                  <a:lnSpc>
                    <a:spcPct val="150000"/>
                  </a:lnSpc>
                  <a:spcBef>
                    <a:spcPts val="2200"/>
                  </a:spcBef>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𝑑𝑒𝑏</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𝑡𝑢𝑔</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𝑙</m:t>
                              </m:r>
                            </m:e>
                            <m:sub>
                              <m:r>
                                <a:rPr lang="en-US" sz="2000" b="0" i="1" smtClean="0">
                                  <a:latin typeface="Cambria Math" panose="02040503050406030204" pitchFamily="18" charset="0"/>
                                </a:rPr>
                                <m:t>0</m:t>
                              </m:r>
                            </m:sub>
                          </m:sSub>
                        </m:den>
                      </m:f>
                    </m:oMath>
                  </m:oMathPara>
                </a14:m>
                <a:endParaRPr lang="en-US" sz="3200" dirty="0"/>
              </a:p>
            </p:txBody>
          </p:sp>
        </mc:Choice>
        <mc:Fallback xmlns="">
          <p:sp>
            <p:nvSpPr>
              <p:cNvPr id="4" name="Объект 3">
                <a:extLst>
                  <a:ext uri="{FF2B5EF4-FFF2-40B4-BE49-F238E27FC236}">
                    <a16:creationId xmlns:a16="http://schemas.microsoft.com/office/drawing/2014/main" id="{72CDC974-60FA-D643-A31C-3A01CA05F183}"/>
                  </a:ext>
                </a:extLst>
              </p:cNvPr>
              <p:cNvSpPr>
                <a:spLocks noGrp="1" noRot="1" noChangeAspect="1" noMove="1" noResize="1" noEditPoints="1" noAdjustHandles="1" noChangeArrowheads="1" noChangeShapeType="1" noTextEdit="1"/>
              </p:cNvSpPr>
              <p:nvPr>
                <p:ph sz="half" idx="2"/>
              </p:nvPr>
            </p:nvSpPr>
            <p:spPr>
              <a:xfrm>
                <a:off x="7228573" y="1255153"/>
                <a:ext cx="4685520" cy="4921810"/>
              </a:xfrm>
              <a:blipFill>
                <a:blip r:embed="rId3"/>
                <a:stretch>
                  <a:fillRect l="-2162" r="-2162"/>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3892B56E-9365-1A49-BB26-006FF619C9A5}"/>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7" name="Объект 9" descr="Лампочка">
            <a:extLst>
              <a:ext uri="{FF2B5EF4-FFF2-40B4-BE49-F238E27FC236}">
                <a16:creationId xmlns:a16="http://schemas.microsoft.com/office/drawing/2014/main" id="{C5726411-B12A-ED40-8D5D-4316D95072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959" y="152028"/>
            <a:ext cx="710639" cy="710639"/>
          </a:xfrm>
          <a:prstGeom prst="rect">
            <a:avLst/>
          </a:prstGeom>
        </p:spPr>
      </p:pic>
      <p:sp>
        <p:nvSpPr>
          <p:cNvPr id="3" name="Номер слайда 2">
            <a:extLst>
              <a:ext uri="{FF2B5EF4-FFF2-40B4-BE49-F238E27FC236}">
                <a16:creationId xmlns:a16="http://schemas.microsoft.com/office/drawing/2014/main" id="{1DD7E0B9-54DA-D246-82D1-2950A97AB351}"/>
              </a:ext>
            </a:extLst>
          </p:cNvPr>
          <p:cNvSpPr>
            <a:spLocks noGrp="1"/>
          </p:cNvSpPr>
          <p:nvPr>
            <p:ph type="sldNum" sz="quarter" idx="12"/>
          </p:nvPr>
        </p:nvSpPr>
        <p:spPr/>
        <p:txBody>
          <a:bodyPr/>
          <a:lstStyle/>
          <a:p>
            <a:fld id="{E70213DA-CC2C-7849-85AC-DEAC92B13C29}" type="slidenum">
              <a:rPr lang="ru-RU" smtClean="0"/>
              <a:t>11</a:t>
            </a:fld>
            <a:r>
              <a:rPr lang="en-US"/>
              <a:t>/21</a:t>
            </a:r>
            <a:endParaRPr lang="ru-RU" dirty="0"/>
          </a:p>
        </p:txBody>
      </p:sp>
    </p:spTree>
    <p:extLst>
      <p:ext uri="{BB962C8B-B14F-4D97-AF65-F5344CB8AC3E}">
        <p14:creationId xmlns:p14="http://schemas.microsoft.com/office/powerpoint/2010/main" val="70751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D613EA-CD23-5F45-A48F-62A740B2CCCD}"/>
              </a:ext>
            </a:extLst>
          </p:cNvPr>
          <p:cNvSpPr>
            <a:spLocks noGrp="1"/>
          </p:cNvSpPr>
          <p:nvPr>
            <p:ph type="title"/>
          </p:nvPr>
        </p:nvSpPr>
        <p:spPr>
          <a:xfrm>
            <a:off x="4336677" y="152027"/>
            <a:ext cx="7591985" cy="710640"/>
          </a:xfrm>
        </p:spPr>
        <p:txBody>
          <a:bodyPr>
            <a:normAutofit/>
          </a:bodyPr>
          <a:lstStyle/>
          <a:p>
            <a:r>
              <a:rPr lang="en-US" dirty="0"/>
              <a:t>Oscillation damping</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95AEA17E-0BA1-8A43-A1BB-03736C82418F}"/>
                  </a:ext>
                </a:extLst>
              </p:cNvPr>
              <p:cNvSpPr>
                <a:spLocks noGrp="1"/>
              </p:cNvSpPr>
              <p:nvPr>
                <p:ph sz="half" idx="2"/>
              </p:nvPr>
            </p:nvSpPr>
            <p:spPr/>
            <p:txBody>
              <a:bodyPr anchor="ctr">
                <a:normAutofit/>
              </a:bodyPr>
              <a:lstStyle/>
              <a:p>
                <a:r>
                  <a:rPr lang="en" dirty="0"/>
                  <a:t>Applying tug’s thrust along the tether can increase the oscillation amplitude of the tether that affects the oscillations of the debris and space tug relative to the tether</a:t>
                </a:r>
              </a:p>
              <a:p>
                <a:r>
                  <a:rPr lang="en" dirty="0"/>
                  <a:t>The oscillations of the tether should be damped</a:t>
                </a:r>
              </a:p>
              <a:p>
                <a:r>
                  <a:rPr lang="en-US" dirty="0"/>
                  <a:t>Stationary tether length</a:t>
                </a: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𝑙</m:t>
                          </m:r>
                        </m:e>
                        <m:sub>
                          <m:r>
                            <a:rPr lang="en-US" b="0" i="1" smtClean="0">
                              <a:latin typeface="Cambria Math" panose="02040503050406030204" pitchFamily="18" charset="0"/>
                            </a:rPr>
                            <m:t>𝑃</m:t>
                          </m:r>
                        </m:sub>
                        <m:sup>
                          <m:r>
                            <a:rPr lang="en-US" b="0" i="1" smtClean="0">
                              <a:latin typeface="Cambria Math" panose="02040503050406030204" pitchFamily="18" charset="0"/>
                            </a:rPr>
                            <m:t>𝑠</m:t>
                          </m:r>
                        </m:sup>
                      </m:sSubSup>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𝑃</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𝑇</m:t>
                                  </m:r>
                                </m:sub>
                              </m:sSub>
                            </m:den>
                          </m:f>
                          <m:r>
                            <a:rPr lang="en-US" b="0" i="1" smtClean="0">
                              <a:latin typeface="Cambria Math" panose="02040503050406030204" pitchFamily="18" charset="0"/>
                            </a:rPr>
                            <m:t>)</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den>
                      </m:f>
                    </m:oMath>
                  </m:oMathPara>
                </a14:m>
                <a:endParaRPr lang="ru-RU" dirty="0"/>
              </a:p>
              <a:p>
                <a:r>
                  <a:rPr lang="en-US" dirty="0"/>
                  <a:t>Stationary tether length when P = 0</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𝑙</m:t>
                          </m:r>
                        </m:e>
                        <m:sub>
                          <m:r>
                            <a:rPr lang="en-US" b="0" i="1" smtClean="0">
                              <a:latin typeface="Cambria Math" panose="02040503050406030204" pitchFamily="18" charset="0"/>
                            </a:rPr>
                            <m:t>0</m:t>
                          </m:r>
                        </m:sub>
                        <m:sup>
                          <m:r>
                            <a:rPr lang="en-US" b="0" i="1" smtClean="0">
                              <a:latin typeface="Cambria Math" panose="02040503050406030204" pitchFamily="18" charset="0"/>
                            </a:rPr>
                            <m:t>𝑠</m:t>
                          </m:r>
                        </m:sup>
                      </m:sSubSup>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r>
                            <a:rPr lang="en-US" b="0" i="1" smtClean="0">
                              <a:latin typeface="Cambria Math" panose="02040503050406030204" pitchFamily="18" charset="0"/>
                            </a:rPr>
                            <m:t>)</m:t>
                          </m:r>
                        </m:den>
                      </m:f>
                    </m:oMath>
                  </m:oMathPara>
                </a14:m>
                <a:endParaRPr lang="ru-RU" dirty="0"/>
              </a:p>
            </p:txBody>
          </p:sp>
        </mc:Choice>
        <mc:Fallback xmlns="">
          <p:sp>
            <p:nvSpPr>
              <p:cNvPr id="4" name="Объект 3">
                <a:extLst>
                  <a:ext uri="{FF2B5EF4-FFF2-40B4-BE49-F238E27FC236}">
                    <a16:creationId xmlns:a16="http://schemas.microsoft.com/office/drawing/2014/main" id="{95AEA17E-0BA1-8A43-A1BB-03736C82418F}"/>
                  </a:ext>
                </a:extLst>
              </p:cNvPr>
              <p:cNvSpPr>
                <a:spLocks noGrp="1" noRot="1" noChangeAspect="1" noMove="1" noResize="1" noEditPoints="1" noAdjustHandles="1" noChangeArrowheads="1" noChangeShapeType="1" noTextEdit="1"/>
              </p:cNvSpPr>
              <p:nvPr>
                <p:ph sz="half" idx="2"/>
              </p:nvPr>
            </p:nvSpPr>
            <p:spPr>
              <a:blipFill>
                <a:blip r:embed="rId2"/>
                <a:stretch>
                  <a:fillRect l="-1372" r="-515" b="-10825"/>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342A944B-9EDE-AD47-A86B-C9F208FBF826}"/>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7" name="Объект 6">
            <a:extLst>
              <a:ext uri="{FF2B5EF4-FFF2-40B4-BE49-F238E27FC236}">
                <a16:creationId xmlns:a16="http://schemas.microsoft.com/office/drawing/2014/main" id="{866009C4-F2D5-6B4D-8F81-51866852EDC6}"/>
              </a:ext>
            </a:extLst>
          </p:cNvPr>
          <p:cNvPicPr>
            <a:picLocks noGrp="1" noChangeAspect="1"/>
          </p:cNvPicPr>
          <p:nvPr>
            <p:ph sz="half" idx="1"/>
          </p:nvPr>
        </p:nvPicPr>
        <p:blipFill>
          <a:blip r:embed="rId3"/>
          <a:stretch>
            <a:fillRect/>
          </a:stretch>
        </p:blipFill>
        <p:spPr>
          <a:xfrm>
            <a:off x="199462" y="246341"/>
            <a:ext cx="4073339" cy="6110008"/>
          </a:xfrm>
        </p:spPr>
      </p:pic>
      <p:sp>
        <p:nvSpPr>
          <p:cNvPr id="8" name="TextBox 7">
            <a:extLst>
              <a:ext uri="{FF2B5EF4-FFF2-40B4-BE49-F238E27FC236}">
                <a16:creationId xmlns:a16="http://schemas.microsoft.com/office/drawing/2014/main" id="{4EA32C51-2789-944F-9509-09E7F3B38EBC}"/>
              </a:ext>
            </a:extLst>
          </p:cNvPr>
          <p:cNvSpPr txBox="1"/>
          <p:nvPr/>
        </p:nvSpPr>
        <p:spPr>
          <a:xfrm>
            <a:off x="353027" y="6336641"/>
            <a:ext cx="3766211" cy="307777"/>
          </a:xfrm>
          <a:prstGeom prst="rect">
            <a:avLst/>
          </a:prstGeom>
          <a:noFill/>
        </p:spPr>
        <p:txBody>
          <a:bodyPr wrap="square" rtlCol="0">
            <a:spAutoFit/>
          </a:bodyPr>
          <a:lstStyle/>
          <a:p>
            <a:pPr algn="ctr"/>
            <a:r>
              <a:rPr lang="en-US" sz="1400" dirty="0">
                <a:solidFill>
                  <a:schemeClr val="bg1">
                    <a:lumMod val="50000"/>
                  </a:schemeClr>
                </a:solidFill>
              </a:rPr>
              <a:t>*The rotation is not shown</a:t>
            </a:r>
            <a:endParaRPr lang="ru-RU" sz="1400" dirty="0">
              <a:solidFill>
                <a:schemeClr val="bg1">
                  <a:lumMod val="50000"/>
                </a:schemeClr>
              </a:solidFill>
            </a:endParaRPr>
          </a:p>
        </p:txBody>
      </p:sp>
      <p:sp>
        <p:nvSpPr>
          <p:cNvPr id="3" name="Номер слайда 2">
            <a:extLst>
              <a:ext uri="{FF2B5EF4-FFF2-40B4-BE49-F238E27FC236}">
                <a16:creationId xmlns:a16="http://schemas.microsoft.com/office/drawing/2014/main" id="{74B55652-3BC9-A34A-A12E-D77C5588C413}"/>
              </a:ext>
            </a:extLst>
          </p:cNvPr>
          <p:cNvSpPr>
            <a:spLocks noGrp="1"/>
          </p:cNvSpPr>
          <p:nvPr>
            <p:ph type="sldNum" sz="quarter" idx="12"/>
          </p:nvPr>
        </p:nvSpPr>
        <p:spPr/>
        <p:txBody>
          <a:bodyPr/>
          <a:lstStyle/>
          <a:p>
            <a:fld id="{E70213DA-CC2C-7849-85AC-DEAC92B13C29}" type="slidenum">
              <a:rPr lang="ru-RU" smtClean="0"/>
              <a:t>12</a:t>
            </a:fld>
            <a:r>
              <a:rPr lang="en-US"/>
              <a:t>/21</a:t>
            </a:r>
            <a:endParaRPr lang="ru-RU" dirty="0"/>
          </a:p>
        </p:txBody>
      </p:sp>
    </p:spTree>
    <p:extLst>
      <p:ext uri="{BB962C8B-B14F-4D97-AF65-F5344CB8AC3E}">
        <p14:creationId xmlns:p14="http://schemas.microsoft.com/office/powerpoint/2010/main" val="2336493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D613EA-CD23-5F45-A48F-62A740B2CCCD}"/>
              </a:ext>
            </a:extLst>
          </p:cNvPr>
          <p:cNvSpPr>
            <a:spLocks noGrp="1"/>
          </p:cNvSpPr>
          <p:nvPr>
            <p:ph type="title"/>
          </p:nvPr>
        </p:nvSpPr>
        <p:spPr>
          <a:xfrm>
            <a:off x="2338755" y="152027"/>
            <a:ext cx="9589908" cy="710640"/>
          </a:xfrm>
        </p:spPr>
        <p:txBody>
          <a:bodyPr>
            <a:normAutofit/>
          </a:bodyPr>
          <a:lstStyle/>
          <a:p>
            <a:r>
              <a:rPr lang="en-US" dirty="0"/>
              <a:t>Tether damping</a:t>
            </a:r>
            <a:endParaRPr lang="ru-RU" dirty="0"/>
          </a:p>
        </p:txBody>
      </p:sp>
      <p:sp>
        <p:nvSpPr>
          <p:cNvPr id="5" name="Нижний колонтитул 4">
            <a:extLst>
              <a:ext uri="{FF2B5EF4-FFF2-40B4-BE49-F238E27FC236}">
                <a16:creationId xmlns:a16="http://schemas.microsoft.com/office/drawing/2014/main" id="{342A944B-9EDE-AD47-A86B-C9F208FBF826}"/>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DEAD1C07-2BAF-E64E-A478-D3B5C3D18F54}"/>
              </a:ext>
            </a:extLst>
          </p:cNvPr>
          <p:cNvSpPr>
            <a:spLocks noGrp="1"/>
          </p:cNvSpPr>
          <p:nvPr>
            <p:ph type="sldNum" sz="quarter" idx="12"/>
          </p:nvPr>
        </p:nvSpPr>
        <p:spPr/>
        <p:txBody>
          <a:bodyPr/>
          <a:lstStyle/>
          <a:p>
            <a:fld id="{E70213DA-CC2C-7849-85AC-DEAC92B13C29}" type="slidenum">
              <a:rPr lang="ru-RU" smtClean="0"/>
              <a:t>13</a:t>
            </a:fld>
            <a:r>
              <a:rPr lang="en-US"/>
              <a:t>/21</a:t>
            </a:r>
            <a:endParaRPr lang="ru-RU" dirty="0"/>
          </a:p>
        </p:txBody>
      </p:sp>
      <p:pic>
        <p:nvPicPr>
          <p:cNvPr id="7" name="Рисунок 6">
            <a:extLst>
              <a:ext uri="{FF2B5EF4-FFF2-40B4-BE49-F238E27FC236}">
                <a16:creationId xmlns:a16="http://schemas.microsoft.com/office/drawing/2014/main" id="{A2DA3939-B3B7-C14F-8565-17C093A08634}"/>
              </a:ext>
            </a:extLst>
          </p:cNvPr>
          <p:cNvPicPr>
            <a:picLocks noChangeAspect="1"/>
          </p:cNvPicPr>
          <p:nvPr/>
        </p:nvPicPr>
        <p:blipFill>
          <a:blip r:embed="rId2"/>
          <a:stretch>
            <a:fillRect/>
          </a:stretch>
        </p:blipFill>
        <p:spPr>
          <a:xfrm>
            <a:off x="160526" y="3899825"/>
            <a:ext cx="11870948" cy="1839618"/>
          </a:xfrm>
          <a:prstGeom prst="rect">
            <a:avLst/>
          </a:prstGeom>
        </p:spPr>
      </p:pic>
      <mc:AlternateContent xmlns:mc="http://schemas.openxmlformats.org/markup-compatibility/2006" xmlns:a14="http://schemas.microsoft.com/office/drawing/2010/main">
        <mc:Choice Requires="a14">
          <p:sp>
            <p:nvSpPr>
              <p:cNvPr id="8" name="Объект 3">
                <a:extLst>
                  <a:ext uri="{FF2B5EF4-FFF2-40B4-BE49-F238E27FC236}">
                    <a16:creationId xmlns:a16="http://schemas.microsoft.com/office/drawing/2014/main" id="{41B0BA7E-E072-2642-9212-E491550F9DAB}"/>
                  </a:ext>
                </a:extLst>
              </p:cNvPr>
              <p:cNvSpPr txBox="1">
                <a:spLocks/>
              </p:cNvSpPr>
              <p:nvPr/>
            </p:nvSpPr>
            <p:spPr>
              <a:xfrm>
                <a:off x="511953" y="1235348"/>
                <a:ext cx="11342594" cy="245858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During the active phase the tug’s thruster is off when the tether is less than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𝑙</m:t>
                        </m:r>
                      </m:e>
                      <m:sub>
                        <m:r>
                          <a:rPr lang="en-US" i="1" smtClean="0">
                            <a:latin typeface="Cambria Math" panose="02040503050406030204" pitchFamily="18" charset="0"/>
                          </a:rPr>
                          <m:t>𝑃</m:t>
                        </m:r>
                      </m:sub>
                      <m:sup>
                        <m:r>
                          <a:rPr lang="en-US" i="1" smtClean="0">
                            <a:latin typeface="Cambria Math" panose="02040503050406030204" pitchFamily="18" charset="0"/>
                          </a:rPr>
                          <m:t>𝑠</m:t>
                        </m:r>
                      </m:sup>
                    </m:sSubSup>
                  </m:oMath>
                </a14:m>
                <a:r>
                  <a:rPr lang="ru-RU" dirty="0"/>
                  <a:t> </a:t>
                </a:r>
                <a:r>
                  <a:rPr lang="en-US" dirty="0"/>
                  <a:t>and the length is decreasing</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 i="1" smtClean="0">
                          <a:latin typeface="Cambria Math" panose="02040503050406030204" pitchFamily="18" charset="0"/>
                        </a:rPr>
                        <m:t>=</m:t>
                      </m:r>
                      <m:d>
                        <m:dPr>
                          <m:begChr m:val="{"/>
                          <m:endChr m:val=""/>
                          <m:ctrlPr>
                            <a:rPr lang="en" i="1" smtClean="0">
                              <a:latin typeface="Cambria Math" panose="02040503050406030204" pitchFamily="18" charset="0"/>
                            </a:rPr>
                          </m:ctrlPr>
                        </m:dPr>
                        <m:e>
                          <m:m>
                            <m:mPr>
                              <m:mcs>
                                <m:mc>
                                  <m:mcPr>
                                    <m:count m:val="2"/>
                                    <m:mcJc m:val="center"/>
                                  </m:mcPr>
                                </m:mc>
                              </m:mcs>
                              <m:ctrlPr>
                                <a:rPr lang="en" i="1" smtClean="0">
                                  <a:latin typeface="Cambria Math" panose="02040503050406030204" pitchFamily="18" charset="0"/>
                                </a:rPr>
                              </m:ctrlPr>
                            </m:mPr>
                            <m:mr>
                              <m:e>
                                <m:r>
                                  <a:rPr lang="en-US" i="1" smtClean="0">
                                    <a:latin typeface="Cambria Math" panose="02040503050406030204" pitchFamily="18" charset="0"/>
                                  </a:rPr>
                                  <m:t>0</m:t>
                                </m:r>
                              </m:e>
                              <m:e>
                                <m:r>
                                  <a:rPr lang="en-US" i="1" smtClean="0">
                                    <a:latin typeface="Cambria Math" panose="02040503050406030204" pitchFamily="18" charset="0"/>
                                  </a:rPr>
                                  <m:t>𝑙</m:t>
                                </m:r>
                                <m:r>
                                  <a:rPr lang="en-US" i="1" smtClean="0">
                                    <a:latin typeface="Cambria Math" panose="02040503050406030204" pitchFamily="18" charset="0"/>
                                  </a:rPr>
                                  <m:t>&lt;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𝑙</m:t>
                                    </m:r>
                                  </m:e>
                                  <m:sub>
                                    <m:r>
                                      <a:rPr lang="en-US" b="0" i="1" smtClean="0">
                                        <a:latin typeface="Cambria Math" panose="02040503050406030204" pitchFamily="18" charset="0"/>
                                      </a:rPr>
                                      <m:t>𝑃</m:t>
                                    </m:r>
                                  </m:sub>
                                  <m:sup>
                                    <m:r>
                                      <a:rPr lang="en-US" b="0" i="1" smtClean="0">
                                        <a:latin typeface="Cambria Math" panose="02040503050406030204" pitchFamily="18" charset="0"/>
                                      </a:rPr>
                                      <m:t>𝑠</m:t>
                                    </m:r>
                                  </m:sup>
                                </m:sSubSup>
                                <m:r>
                                  <a:rPr lang="en-US"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ea typeface="Cambria Math" panose="02040503050406030204" pitchFamily="18" charset="0"/>
                                  </a:rPr>
                                  <m:t>  </m:t>
                                </m:r>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𝑙</m:t>
                                    </m:r>
                                  </m:e>
                                </m:acc>
                                <m:r>
                                  <a:rPr lang="en-US" i="1" smtClean="0">
                                    <a:latin typeface="Cambria Math" panose="02040503050406030204" pitchFamily="18" charset="0"/>
                                    <a:ea typeface="Cambria Math" panose="02040503050406030204" pitchFamily="18" charset="0"/>
                                  </a:rPr>
                                  <m:t>&lt;0</m:t>
                                </m:r>
                              </m:e>
                            </m:mr>
                            <m:mr>
                              <m:e>
                                <m:r>
                                  <a:rPr lang="en-US" b="0" i="1" smtClean="0">
                                    <a:latin typeface="Cambria Math" panose="02040503050406030204" pitchFamily="18" charset="0"/>
                                  </a:rPr>
                                  <m:t>𝑃</m:t>
                                </m:r>
                              </m:e>
                              <m:e>
                                <m:r>
                                  <m:rPr>
                                    <m:sty m:val="p"/>
                                  </m:rPr>
                                  <a:rPr lang="en-US" b="0" i="0" smtClean="0">
                                    <a:latin typeface="Cambria Math" panose="02040503050406030204" pitchFamily="18" charset="0"/>
                                  </a:rPr>
                                  <m:t>other</m:t>
                                </m:r>
                                <m:r>
                                  <a:rPr lang="en-US" b="0" i="0" smtClean="0">
                                    <a:latin typeface="Cambria Math" panose="02040503050406030204" pitchFamily="18" charset="0"/>
                                  </a:rPr>
                                  <m:t> </m:t>
                                </m:r>
                                <m:r>
                                  <m:rPr>
                                    <m:sty m:val="p"/>
                                  </m:rPr>
                                  <a:rPr lang="en-US" b="0" i="0" smtClean="0">
                                    <a:latin typeface="Cambria Math" panose="02040503050406030204" pitchFamily="18" charset="0"/>
                                  </a:rPr>
                                  <m:t>cases</m:t>
                                </m:r>
                              </m:e>
                            </m:mr>
                          </m:m>
                        </m:e>
                      </m:d>
                    </m:oMath>
                  </m:oMathPara>
                </a14:m>
                <a:endParaRPr lang="ru-RU" dirty="0"/>
              </a:p>
              <a:p>
                <a:pPr marL="0" indent="0">
                  <a:buNone/>
                </a:pPr>
                <a:endParaRPr lang="ru-RU" dirty="0"/>
              </a:p>
            </p:txBody>
          </p:sp>
        </mc:Choice>
        <mc:Fallback xmlns="">
          <p:sp>
            <p:nvSpPr>
              <p:cNvPr id="8" name="Объект 3">
                <a:extLst>
                  <a:ext uri="{FF2B5EF4-FFF2-40B4-BE49-F238E27FC236}">
                    <a16:creationId xmlns:a16="http://schemas.microsoft.com/office/drawing/2014/main" id="{41B0BA7E-E072-2642-9212-E491550F9DAB}"/>
                  </a:ext>
                </a:extLst>
              </p:cNvPr>
              <p:cNvSpPr txBox="1">
                <a:spLocks noRot="1" noChangeAspect="1" noMove="1" noResize="1" noEditPoints="1" noAdjustHandles="1" noChangeArrowheads="1" noChangeShapeType="1" noTextEdit="1"/>
              </p:cNvSpPr>
              <p:nvPr/>
            </p:nvSpPr>
            <p:spPr>
              <a:xfrm>
                <a:off x="511953" y="1235348"/>
                <a:ext cx="11342594" cy="2458586"/>
              </a:xfrm>
              <a:prstGeom prst="rect">
                <a:avLst/>
              </a:prstGeom>
              <a:blipFill>
                <a:blip r:embed="rId3"/>
                <a:stretch>
                  <a:fillRect l="-1007" t="-51282" b="-103077"/>
                </a:stretch>
              </a:blipFill>
            </p:spPr>
            <p:txBody>
              <a:bodyPr/>
              <a:lstStyle/>
              <a:p>
                <a:r>
                  <a:rPr lang="ru-RU">
                    <a:noFill/>
                  </a:rPr>
                  <a:t> </a:t>
                </a:r>
              </a:p>
            </p:txBody>
          </p:sp>
        </mc:Fallback>
      </mc:AlternateContent>
    </p:spTree>
    <p:extLst>
      <p:ext uri="{BB962C8B-B14F-4D97-AF65-F5344CB8AC3E}">
        <p14:creationId xmlns:p14="http://schemas.microsoft.com/office/powerpoint/2010/main" val="232903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D613EA-CD23-5F45-A48F-62A740B2CCCD}"/>
              </a:ext>
            </a:extLst>
          </p:cNvPr>
          <p:cNvSpPr>
            <a:spLocks noGrp="1"/>
          </p:cNvSpPr>
          <p:nvPr>
            <p:ph type="title"/>
          </p:nvPr>
        </p:nvSpPr>
        <p:spPr>
          <a:xfrm>
            <a:off x="2338755" y="152027"/>
            <a:ext cx="9589908" cy="710640"/>
          </a:xfrm>
        </p:spPr>
        <p:txBody>
          <a:bodyPr>
            <a:normAutofit/>
          </a:bodyPr>
          <a:lstStyle/>
          <a:p>
            <a:r>
              <a:rPr lang="en-US" dirty="0"/>
              <a:t>Tether damping</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95AEA17E-0BA1-8A43-A1BB-03736C82418F}"/>
                  </a:ext>
                </a:extLst>
              </p:cNvPr>
              <p:cNvSpPr>
                <a:spLocks noGrp="1"/>
              </p:cNvSpPr>
              <p:nvPr>
                <p:ph sz="half" idx="2"/>
              </p:nvPr>
            </p:nvSpPr>
            <p:spPr>
              <a:xfrm>
                <a:off x="571499" y="1059735"/>
                <a:ext cx="11342594" cy="2483029"/>
              </a:xfrm>
            </p:spPr>
            <p:txBody>
              <a:bodyPr anchor="ctr">
                <a:normAutofit/>
              </a:bodyPr>
              <a:lstStyle/>
              <a:p>
                <a:pPr>
                  <a:lnSpc>
                    <a:spcPct val="100000"/>
                  </a:lnSpc>
                </a:pPr>
                <a:r>
                  <a:rPr lang="en-US" dirty="0"/>
                  <a:t>During the passive phase the thruster is fired when the tether length is greater than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𝑙</m:t>
                        </m:r>
                      </m:e>
                      <m:sub>
                        <m:r>
                          <a:rPr lang="ru-RU" b="0" i="1" smtClean="0">
                            <a:latin typeface="Cambria Math" panose="02040503050406030204" pitchFamily="18" charset="0"/>
                          </a:rPr>
                          <m:t>0</m:t>
                        </m:r>
                      </m:sub>
                      <m:sup>
                        <m:r>
                          <a:rPr lang="en-US" b="0" i="1" smtClean="0">
                            <a:latin typeface="Cambria Math" panose="02040503050406030204" pitchFamily="18" charset="0"/>
                          </a:rPr>
                          <m:t>𝑠</m:t>
                        </m:r>
                      </m:sup>
                    </m:sSubSup>
                  </m:oMath>
                </a14:m>
                <a:r>
                  <a:rPr lang="ru-RU" dirty="0"/>
                  <a:t> </a:t>
                </a:r>
                <a:r>
                  <a:rPr lang="en-US" dirty="0"/>
                  <a:t>and the length is increasing</a:t>
                </a: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 i="1" smtClean="0">
                          <a:latin typeface="Cambria Math" panose="02040503050406030204" pitchFamily="18" charset="0"/>
                        </a:rPr>
                        <m:t>=</m:t>
                      </m:r>
                      <m:d>
                        <m:dPr>
                          <m:begChr m:val="{"/>
                          <m:endChr m:val=""/>
                          <m:ctrlPr>
                            <a:rPr lang="en" i="1" smtClean="0">
                              <a:latin typeface="Cambria Math" panose="02040503050406030204" pitchFamily="18" charset="0"/>
                            </a:rPr>
                          </m:ctrlPr>
                        </m:dPr>
                        <m:e>
                          <m:m>
                            <m:mPr>
                              <m:mcs>
                                <m:mc>
                                  <m:mcPr>
                                    <m:count m:val="2"/>
                                    <m:mcJc m:val="center"/>
                                  </m:mcPr>
                                </m:mc>
                              </m:mcs>
                              <m:ctrlPr>
                                <a:rPr lang="en" b="0" i="1" smtClean="0">
                                  <a:latin typeface="Cambria Math" panose="02040503050406030204" pitchFamily="18" charset="0"/>
                                </a:rPr>
                              </m:ctrlPr>
                            </m:mPr>
                            <m:mr>
                              <m:e>
                                <m:r>
                                  <a:rPr lang="en-US" b="0" i="1" smtClean="0">
                                    <a:latin typeface="Cambria Math" panose="02040503050406030204" pitchFamily="18" charset="0"/>
                                  </a:rPr>
                                  <m:t>𝑃</m:t>
                                </m:r>
                              </m:e>
                              <m:e>
                                <m:r>
                                  <a:rPr lang="en-US" b="0" i="1" smtClean="0">
                                    <a:latin typeface="Cambria Math" panose="02040503050406030204" pitchFamily="18" charset="0"/>
                                  </a:rPr>
                                  <m:t>𝑙</m:t>
                                </m:r>
                                <m:r>
                                  <a:rPr lang="en-US" b="0" i="1" smtClean="0">
                                    <a:latin typeface="Cambria Math" panose="02040503050406030204" pitchFamily="18" charset="0"/>
                                  </a:rPr>
                                  <m:t>&gt;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𝑙</m:t>
                                    </m:r>
                                  </m:e>
                                  <m:sub>
                                    <m:r>
                                      <a:rPr lang="en-US" b="0" i="1" smtClean="0">
                                        <a:latin typeface="Cambria Math" panose="02040503050406030204" pitchFamily="18" charset="0"/>
                                      </a:rPr>
                                      <m:t>0</m:t>
                                    </m:r>
                                  </m:sub>
                                  <m:sup>
                                    <m:r>
                                      <a:rPr lang="en-US" b="0" i="1" smtClean="0">
                                        <a:latin typeface="Cambria Math" panose="02040503050406030204" pitchFamily="18" charset="0"/>
                                      </a:rPr>
                                      <m:t>𝑠</m:t>
                                    </m:r>
                                  </m:sup>
                                </m:sSub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ru-RU"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𝑙</m:t>
                                    </m:r>
                                  </m:e>
                                </m:acc>
                                <m:r>
                                  <a:rPr lang="en-US" b="0" i="1" smtClean="0">
                                    <a:latin typeface="Cambria Math" panose="02040503050406030204" pitchFamily="18" charset="0"/>
                                    <a:ea typeface="Cambria Math" panose="02040503050406030204" pitchFamily="18" charset="0"/>
                                  </a:rPr>
                                  <m:t>&gt;0</m:t>
                                </m:r>
                              </m:e>
                            </m:mr>
                            <m:mr>
                              <m:e>
                                <m:r>
                                  <a:rPr lang="en-US" b="0" i="1" smtClean="0">
                                    <a:latin typeface="Cambria Math" panose="02040503050406030204" pitchFamily="18" charset="0"/>
                                  </a:rPr>
                                  <m:t>0</m:t>
                                </m:r>
                              </m:e>
                              <m:e>
                                <m:r>
                                  <m:rPr>
                                    <m:sty m:val="p"/>
                                  </m:rPr>
                                  <a:rPr lang="en-US" b="0" i="0" smtClean="0">
                                    <a:latin typeface="Cambria Math" panose="02040503050406030204" pitchFamily="18" charset="0"/>
                                  </a:rPr>
                                  <m:t>other</m:t>
                                </m:r>
                                <m:r>
                                  <a:rPr lang="en-US" b="0" i="0" smtClean="0">
                                    <a:latin typeface="Cambria Math" panose="02040503050406030204" pitchFamily="18" charset="0"/>
                                  </a:rPr>
                                  <m:t> </m:t>
                                </m:r>
                                <m:r>
                                  <m:rPr>
                                    <m:sty m:val="p"/>
                                  </m:rPr>
                                  <a:rPr lang="en-US" b="0" i="0" smtClean="0">
                                    <a:latin typeface="Cambria Math" panose="02040503050406030204" pitchFamily="18" charset="0"/>
                                  </a:rPr>
                                  <m:t>cases</m:t>
                                </m:r>
                              </m:e>
                            </m:mr>
                          </m:m>
                        </m:e>
                      </m:d>
                    </m:oMath>
                  </m:oMathPara>
                </a14:m>
                <a:endParaRPr lang="ru-RU" dirty="0"/>
              </a:p>
            </p:txBody>
          </p:sp>
        </mc:Choice>
        <mc:Fallback xmlns="">
          <p:sp>
            <p:nvSpPr>
              <p:cNvPr id="4" name="Объект 3">
                <a:extLst>
                  <a:ext uri="{FF2B5EF4-FFF2-40B4-BE49-F238E27FC236}">
                    <a16:creationId xmlns:a16="http://schemas.microsoft.com/office/drawing/2014/main" id="{95AEA17E-0BA1-8A43-A1BB-03736C82418F}"/>
                  </a:ext>
                </a:extLst>
              </p:cNvPr>
              <p:cNvSpPr>
                <a:spLocks noGrp="1" noRot="1" noChangeAspect="1" noMove="1" noResize="1" noEditPoints="1" noAdjustHandles="1" noChangeArrowheads="1" noChangeShapeType="1" noTextEdit="1"/>
              </p:cNvSpPr>
              <p:nvPr>
                <p:ph sz="half" idx="2"/>
              </p:nvPr>
            </p:nvSpPr>
            <p:spPr>
              <a:xfrm>
                <a:off x="571499" y="1059735"/>
                <a:ext cx="11342594" cy="2483029"/>
              </a:xfrm>
              <a:blipFill>
                <a:blip r:embed="rId2"/>
                <a:stretch>
                  <a:fillRect l="-895" t="-39594" b="-113198"/>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342A944B-9EDE-AD47-A86B-C9F208FBF826}"/>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DEAD1C07-2BAF-E64E-A478-D3B5C3D18F54}"/>
              </a:ext>
            </a:extLst>
          </p:cNvPr>
          <p:cNvSpPr>
            <a:spLocks noGrp="1"/>
          </p:cNvSpPr>
          <p:nvPr>
            <p:ph type="sldNum" sz="quarter" idx="12"/>
          </p:nvPr>
        </p:nvSpPr>
        <p:spPr/>
        <p:txBody>
          <a:bodyPr/>
          <a:lstStyle/>
          <a:p>
            <a:fld id="{E70213DA-CC2C-7849-85AC-DEAC92B13C29}" type="slidenum">
              <a:rPr lang="ru-RU" smtClean="0"/>
              <a:t>14</a:t>
            </a:fld>
            <a:r>
              <a:rPr lang="en-US"/>
              <a:t>/21</a:t>
            </a:r>
            <a:endParaRPr lang="ru-RU" dirty="0"/>
          </a:p>
        </p:txBody>
      </p:sp>
      <p:pic>
        <p:nvPicPr>
          <p:cNvPr id="9" name="Рисунок 8">
            <a:extLst>
              <a:ext uri="{FF2B5EF4-FFF2-40B4-BE49-F238E27FC236}">
                <a16:creationId xmlns:a16="http://schemas.microsoft.com/office/drawing/2014/main" id="{4783CCD3-F467-4141-AD13-5186BDD96150}"/>
              </a:ext>
            </a:extLst>
          </p:cNvPr>
          <p:cNvPicPr>
            <a:picLocks noChangeAspect="1"/>
          </p:cNvPicPr>
          <p:nvPr/>
        </p:nvPicPr>
        <p:blipFill>
          <a:blip r:embed="rId3"/>
          <a:stretch>
            <a:fillRect/>
          </a:stretch>
        </p:blipFill>
        <p:spPr>
          <a:xfrm>
            <a:off x="215984" y="4088991"/>
            <a:ext cx="11760032" cy="1810874"/>
          </a:xfrm>
          <a:prstGeom prst="rect">
            <a:avLst/>
          </a:prstGeom>
        </p:spPr>
      </p:pic>
    </p:spTree>
    <p:extLst>
      <p:ext uri="{BB962C8B-B14F-4D97-AF65-F5344CB8AC3E}">
        <p14:creationId xmlns:p14="http://schemas.microsoft.com/office/powerpoint/2010/main" val="4051375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4977CB-D0A8-974D-94B7-C2747809D925}"/>
              </a:ext>
            </a:extLst>
          </p:cNvPr>
          <p:cNvSpPr>
            <a:spLocks noGrp="1"/>
          </p:cNvSpPr>
          <p:nvPr>
            <p:ph type="title"/>
          </p:nvPr>
        </p:nvSpPr>
        <p:spPr/>
        <p:txBody>
          <a:bodyPr/>
          <a:lstStyle/>
          <a:p>
            <a:r>
              <a:rPr lang="en-US" dirty="0"/>
              <a:t>Simulation</a:t>
            </a:r>
            <a:endParaRPr lang="ru-RU" dirty="0"/>
          </a:p>
        </p:txBody>
      </p:sp>
      <p:sp>
        <p:nvSpPr>
          <p:cNvPr id="5" name="Нижний колонтитул 4">
            <a:extLst>
              <a:ext uri="{FF2B5EF4-FFF2-40B4-BE49-F238E27FC236}">
                <a16:creationId xmlns:a16="http://schemas.microsoft.com/office/drawing/2014/main" id="{EA9C8E52-F3A7-C44A-B2E3-0F175558EE89}"/>
              </a:ext>
            </a:extLst>
          </p:cNvPr>
          <p:cNvSpPr>
            <a:spLocks noGrp="1"/>
          </p:cNvSpPr>
          <p:nvPr>
            <p:ph type="ftr" sz="quarter" idx="11"/>
          </p:nvPr>
        </p:nvSpPr>
        <p:spPr/>
        <p:txBody>
          <a:bodyPr/>
          <a:lstStyle/>
          <a:p>
            <a:pPr algn="r"/>
            <a:r>
              <a:rPr lang="nn-NO"/>
              <a:t>The First International Orbital Debris Conference </a:t>
            </a:r>
            <a:endParaRPr lang="ru-RU" dirty="0"/>
          </a:p>
        </p:txBody>
      </p:sp>
      <p:graphicFrame>
        <p:nvGraphicFramePr>
          <p:cNvPr id="9" name="Объект 6">
            <a:extLst>
              <a:ext uri="{FF2B5EF4-FFF2-40B4-BE49-F238E27FC236}">
                <a16:creationId xmlns:a16="http://schemas.microsoft.com/office/drawing/2014/main" id="{79265B27-7B2F-594B-BE6C-829FF0FC2774}"/>
              </a:ext>
            </a:extLst>
          </p:cNvPr>
          <p:cNvGraphicFramePr>
            <a:graphicFrameLocks/>
          </p:cNvGraphicFramePr>
          <p:nvPr>
            <p:extLst>
              <p:ext uri="{D42A27DB-BD31-4B8C-83A1-F6EECF244321}">
                <p14:modId xmlns:p14="http://schemas.microsoft.com/office/powerpoint/2010/main" val="2787965631"/>
              </p:ext>
            </p:extLst>
          </p:nvPr>
        </p:nvGraphicFramePr>
        <p:xfrm>
          <a:off x="4638612" y="1135696"/>
          <a:ext cx="7206199" cy="3684582"/>
        </p:xfrm>
        <a:graphic>
          <a:graphicData uri="http://schemas.openxmlformats.org/drawingml/2006/table">
            <a:tbl>
              <a:tblPr firstRow="1" bandRow="1">
                <a:tableStyleId>{B301B821-A1FF-4177-AEE7-76D212191A09}</a:tableStyleId>
              </a:tblPr>
              <a:tblGrid>
                <a:gridCol w="5287838">
                  <a:extLst>
                    <a:ext uri="{9D8B030D-6E8A-4147-A177-3AD203B41FA5}">
                      <a16:colId xmlns:a16="http://schemas.microsoft.com/office/drawing/2014/main" val="1397247772"/>
                    </a:ext>
                  </a:extLst>
                </a:gridCol>
                <a:gridCol w="1918361">
                  <a:extLst>
                    <a:ext uri="{9D8B030D-6E8A-4147-A177-3AD203B41FA5}">
                      <a16:colId xmlns:a16="http://schemas.microsoft.com/office/drawing/2014/main" val="805783472"/>
                    </a:ext>
                  </a:extLst>
                </a:gridCol>
              </a:tblGrid>
              <a:tr h="409398">
                <a:tc>
                  <a:txBody>
                    <a:bodyPr/>
                    <a:lstStyle/>
                    <a:p>
                      <a:pPr algn="ctr"/>
                      <a:r>
                        <a:rPr lang="en-US" sz="2000" dirty="0"/>
                        <a:t>Parameter</a:t>
                      </a:r>
                      <a:endParaRPr lang="ru-RU" sz="2000" dirty="0"/>
                    </a:p>
                  </a:txBody>
                  <a:tcPr anchor="ctr"/>
                </a:tc>
                <a:tc>
                  <a:txBody>
                    <a:bodyPr/>
                    <a:lstStyle/>
                    <a:p>
                      <a:pPr algn="ctr"/>
                      <a:r>
                        <a:rPr lang="en-US" sz="2000" dirty="0"/>
                        <a:t>Value</a:t>
                      </a:r>
                      <a:endParaRPr lang="ru-RU" sz="2000" dirty="0"/>
                    </a:p>
                  </a:txBody>
                  <a:tcPr anchor="ctr"/>
                </a:tc>
                <a:extLst>
                  <a:ext uri="{0D108BD9-81ED-4DB2-BD59-A6C34878D82A}">
                    <a16:rowId xmlns:a16="http://schemas.microsoft.com/office/drawing/2014/main" val="1603756442"/>
                  </a:ext>
                </a:extLst>
              </a:tr>
              <a:tr h="409398">
                <a:tc>
                  <a:txBody>
                    <a:bodyPr/>
                    <a:lstStyle/>
                    <a:p>
                      <a:r>
                        <a:rPr lang="en-US" sz="2000" dirty="0"/>
                        <a:t>Initial angular rate</a:t>
                      </a:r>
                      <a:r>
                        <a:rPr lang="ru-RU" sz="2000" dirty="0"/>
                        <a:t>, </a:t>
                      </a:r>
                      <a:r>
                        <a:rPr lang="en-US" sz="2000" dirty="0"/>
                        <a:t>deg</a:t>
                      </a:r>
                      <a:r>
                        <a:rPr lang="ru-RU" sz="2000" dirty="0"/>
                        <a:t>/</a:t>
                      </a:r>
                      <a:r>
                        <a:rPr lang="en-US" sz="2000" dirty="0"/>
                        <a:t>s</a:t>
                      </a:r>
                      <a:endParaRPr lang="ru-RU" sz="2000" dirty="0"/>
                    </a:p>
                  </a:txBody>
                  <a:tcPr anchor="ctr"/>
                </a:tc>
                <a:tc>
                  <a:txBody>
                    <a:bodyPr/>
                    <a:lstStyle/>
                    <a:p>
                      <a:pPr algn="ctr"/>
                      <a:r>
                        <a:rPr lang="en-US" sz="2000" dirty="0"/>
                        <a:t>1.85</a:t>
                      </a:r>
                      <a:endParaRPr lang="ru-RU" sz="2000" dirty="0"/>
                    </a:p>
                  </a:txBody>
                  <a:tcPr anchor="ctr"/>
                </a:tc>
                <a:extLst>
                  <a:ext uri="{0D108BD9-81ED-4DB2-BD59-A6C34878D82A}">
                    <a16:rowId xmlns:a16="http://schemas.microsoft.com/office/drawing/2014/main" val="1592774438"/>
                  </a:ext>
                </a:extLst>
              </a:tr>
              <a:tr h="409398">
                <a:tc>
                  <a:txBody>
                    <a:bodyPr/>
                    <a:lstStyle/>
                    <a:p>
                      <a:r>
                        <a:rPr lang="en-US" sz="2000" dirty="0"/>
                        <a:t>Initial tether length</a:t>
                      </a:r>
                      <a:r>
                        <a:rPr lang="ru-RU" sz="2000" dirty="0"/>
                        <a:t>, м</a:t>
                      </a:r>
                    </a:p>
                  </a:txBody>
                  <a:tcPr anchor="ctr"/>
                </a:tc>
                <a:tc>
                  <a:txBody>
                    <a:bodyPr/>
                    <a:lstStyle/>
                    <a:p>
                      <a:pPr algn="ctr"/>
                      <a:r>
                        <a:rPr lang="en-US" sz="2000" dirty="0"/>
                        <a:t>2000</a:t>
                      </a:r>
                      <a:endParaRPr lang="ru-RU" sz="2000" dirty="0"/>
                    </a:p>
                  </a:txBody>
                  <a:tcPr anchor="ctr"/>
                </a:tc>
                <a:extLst>
                  <a:ext uri="{0D108BD9-81ED-4DB2-BD59-A6C34878D82A}">
                    <a16:rowId xmlns:a16="http://schemas.microsoft.com/office/drawing/2014/main" val="1752497807"/>
                  </a:ext>
                </a:extLst>
              </a:tr>
              <a:tr h="409398">
                <a:tc>
                  <a:txBody>
                    <a:bodyPr/>
                    <a:lstStyle/>
                    <a:p>
                      <a:r>
                        <a:rPr lang="en-US" sz="2000" dirty="0"/>
                        <a:t>Space tug mass</a:t>
                      </a:r>
                      <a:r>
                        <a:rPr lang="ru-RU" sz="2000" dirty="0"/>
                        <a:t>, </a:t>
                      </a:r>
                      <a:r>
                        <a:rPr lang="en-US" sz="2000" dirty="0"/>
                        <a:t>kg</a:t>
                      </a:r>
                      <a:endParaRPr lang="ru-RU" sz="2000" dirty="0"/>
                    </a:p>
                  </a:txBody>
                  <a:tcPr anchor="ctr"/>
                </a:tc>
                <a:tc>
                  <a:txBody>
                    <a:bodyPr/>
                    <a:lstStyle/>
                    <a:p>
                      <a:pPr algn="ctr"/>
                      <a:r>
                        <a:rPr lang="en-US" sz="2000" dirty="0"/>
                        <a:t>1000</a:t>
                      </a:r>
                      <a:endParaRPr lang="ru-RU" sz="2000" dirty="0"/>
                    </a:p>
                  </a:txBody>
                  <a:tcPr anchor="ctr"/>
                </a:tc>
                <a:extLst>
                  <a:ext uri="{0D108BD9-81ED-4DB2-BD59-A6C34878D82A}">
                    <a16:rowId xmlns:a16="http://schemas.microsoft.com/office/drawing/2014/main" val="3051908482"/>
                  </a:ext>
                </a:extLst>
              </a:tr>
              <a:tr h="409398">
                <a:tc>
                  <a:txBody>
                    <a:bodyPr/>
                    <a:lstStyle/>
                    <a:p>
                      <a:r>
                        <a:rPr lang="en-US" sz="2000" dirty="0"/>
                        <a:t>Debris + ADM mass, kg</a:t>
                      </a:r>
                      <a:endParaRPr lang="ru-RU" sz="2000" dirty="0"/>
                    </a:p>
                  </a:txBody>
                  <a:tcPr anchor="ctr"/>
                </a:tc>
                <a:tc>
                  <a:txBody>
                    <a:bodyPr/>
                    <a:lstStyle/>
                    <a:p>
                      <a:pPr algn="ctr"/>
                      <a:r>
                        <a:rPr lang="en-US" sz="2000" dirty="0"/>
                        <a:t>1600</a:t>
                      </a:r>
                      <a:endParaRPr lang="ru-RU" sz="2000" dirty="0"/>
                    </a:p>
                  </a:txBody>
                  <a:tcPr anchor="ctr"/>
                </a:tc>
                <a:extLst>
                  <a:ext uri="{0D108BD9-81ED-4DB2-BD59-A6C34878D82A}">
                    <a16:rowId xmlns:a16="http://schemas.microsoft.com/office/drawing/2014/main" val="3590921252"/>
                  </a:ext>
                </a:extLst>
              </a:tr>
              <a:tr h="409398">
                <a:tc>
                  <a:txBody>
                    <a:bodyPr/>
                    <a:lstStyle/>
                    <a:p>
                      <a:r>
                        <a:rPr lang="en-US" sz="2000" dirty="0"/>
                        <a:t>Debris orbit, km</a:t>
                      </a:r>
                      <a:endParaRPr lang="ru-RU"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8</a:t>
                      </a:r>
                      <a:r>
                        <a:rPr lang="ru-RU" sz="2000" dirty="0"/>
                        <a:t>00</a:t>
                      </a:r>
                      <a:r>
                        <a:rPr lang="en-US" sz="2000" dirty="0"/>
                        <a:t> x 800</a:t>
                      </a:r>
                      <a:endParaRPr lang="ru-RU" sz="2000" dirty="0"/>
                    </a:p>
                  </a:txBody>
                  <a:tcPr anchor="ctr"/>
                </a:tc>
                <a:extLst>
                  <a:ext uri="{0D108BD9-81ED-4DB2-BD59-A6C34878D82A}">
                    <a16:rowId xmlns:a16="http://schemas.microsoft.com/office/drawing/2014/main" val="3512671136"/>
                  </a:ext>
                </a:extLst>
              </a:tr>
              <a:tr h="409398">
                <a:tc>
                  <a:txBody>
                    <a:bodyPr/>
                    <a:lstStyle/>
                    <a:p>
                      <a:r>
                        <a:rPr lang="en-US" sz="2000" dirty="0"/>
                        <a:t>Tug’s thrust</a:t>
                      </a:r>
                      <a:r>
                        <a:rPr lang="ru-RU" sz="2000" dirty="0"/>
                        <a:t>, </a:t>
                      </a:r>
                      <a:r>
                        <a:rPr lang="en-US" sz="2000" dirty="0"/>
                        <a:t>N</a:t>
                      </a:r>
                      <a:endParaRPr lang="ru-RU"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10</a:t>
                      </a:r>
                      <a:r>
                        <a:rPr lang="ru-RU" sz="2000" dirty="0"/>
                        <a:t>00 </a:t>
                      </a:r>
                    </a:p>
                  </a:txBody>
                  <a:tcPr anchor="ctr"/>
                </a:tc>
                <a:extLst>
                  <a:ext uri="{0D108BD9-81ED-4DB2-BD59-A6C34878D82A}">
                    <a16:rowId xmlns:a16="http://schemas.microsoft.com/office/drawing/2014/main" val="3510216016"/>
                  </a:ext>
                </a:extLst>
              </a:tr>
              <a:tr h="409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Young's modulus</a:t>
                      </a:r>
                      <a:r>
                        <a:rPr lang="ru-RU" sz="2000" dirty="0"/>
                        <a:t>, </a:t>
                      </a:r>
                      <a:r>
                        <a:rPr lang="en-US" sz="2000" dirty="0" err="1"/>
                        <a:t>GPa</a:t>
                      </a:r>
                      <a:endParaRPr lang="ru-RU"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dirty="0"/>
                        <a:t>80</a:t>
                      </a:r>
                    </a:p>
                  </a:txBody>
                  <a:tcPr anchor="ctr"/>
                </a:tc>
                <a:extLst>
                  <a:ext uri="{0D108BD9-81ED-4DB2-BD59-A6C34878D82A}">
                    <a16:rowId xmlns:a16="http://schemas.microsoft.com/office/drawing/2014/main" val="928089094"/>
                  </a:ext>
                </a:extLst>
              </a:tr>
              <a:tr h="409398">
                <a:tc>
                  <a:txBody>
                    <a:bodyPr/>
                    <a:lstStyle/>
                    <a:p>
                      <a:r>
                        <a:rPr lang="en-US" sz="2000" dirty="0"/>
                        <a:t>Tether diameter</a:t>
                      </a:r>
                      <a:r>
                        <a:rPr lang="ru-RU" sz="2000" dirty="0"/>
                        <a:t>, </a:t>
                      </a:r>
                      <a:r>
                        <a:rPr lang="en-US" sz="2000" dirty="0"/>
                        <a:t>mm</a:t>
                      </a:r>
                      <a:endParaRPr lang="ru-RU"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2</a:t>
                      </a:r>
                      <a:endParaRPr lang="ru-RU" sz="2000" dirty="0"/>
                    </a:p>
                  </a:txBody>
                  <a:tcPr anchor="ctr"/>
                </a:tc>
                <a:extLst>
                  <a:ext uri="{0D108BD9-81ED-4DB2-BD59-A6C34878D82A}">
                    <a16:rowId xmlns:a16="http://schemas.microsoft.com/office/drawing/2014/main" val="1866001131"/>
                  </a:ext>
                </a:extLst>
              </a:tr>
            </a:tbl>
          </a:graphicData>
        </a:graphic>
      </p:graphicFrame>
      <p:sp>
        <p:nvSpPr>
          <p:cNvPr id="3" name="Номер слайда 2">
            <a:extLst>
              <a:ext uri="{FF2B5EF4-FFF2-40B4-BE49-F238E27FC236}">
                <a16:creationId xmlns:a16="http://schemas.microsoft.com/office/drawing/2014/main" id="{EF9092AD-FFA1-204E-9B54-937817D009EC}"/>
              </a:ext>
            </a:extLst>
          </p:cNvPr>
          <p:cNvSpPr>
            <a:spLocks noGrp="1"/>
          </p:cNvSpPr>
          <p:nvPr>
            <p:ph type="sldNum" sz="quarter" idx="12"/>
          </p:nvPr>
        </p:nvSpPr>
        <p:spPr/>
        <p:txBody>
          <a:bodyPr/>
          <a:lstStyle/>
          <a:p>
            <a:fld id="{E70213DA-CC2C-7849-85AC-DEAC92B13C29}" type="slidenum">
              <a:rPr lang="ru-RU" smtClean="0"/>
              <a:t>15</a:t>
            </a:fld>
            <a:r>
              <a:rPr lang="en-US"/>
              <a:t>/21</a:t>
            </a:r>
            <a:endParaRPr lang="ru-RU" dirty="0"/>
          </a:p>
        </p:txBody>
      </p:sp>
      <p:pic>
        <p:nvPicPr>
          <p:cNvPr id="10" name="Объект 14">
            <a:extLst>
              <a:ext uri="{FF2B5EF4-FFF2-40B4-BE49-F238E27FC236}">
                <a16:creationId xmlns:a16="http://schemas.microsoft.com/office/drawing/2014/main" id="{1363DA69-C19D-DA42-913F-A2CAAF3C5627}"/>
              </a:ext>
            </a:extLst>
          </p:cNvPr>
          <p:cNvPicPr>
            <a:picLocks noChangeAspect="1"/>
          </p:cNvPicPr>
          <p:nvPr/>
        </p:nvPicPr>
        <p:blipFill>
          <a:blip r:embed="rId2"/>
          <a:srcRect/>
          <a:stretch/>
        </p:blipFill>
        <p:spPr>
          <a:xfrm>
            <a:off x="277906" y="4484"/>
            <a:ext cx="3645487" cy="6853516"/>
          </a:xfrm>
          <a:prstGeom prst="rect">
            <a:avLst/>
          </a:prstGeom>
        </p:spPr>
      </p:pic>
      <p:sp>
        <p:nvSpPr>
          <p:cNvPr id="11" name="Объект 3">
            <a:extLst>
              <a:ext uri="{FF2B5EF4-FFF2-40B4-BE49-F238E27FC236}">
                <a16:creationId xmlns:a16="http://schemas.microsoft.com/office/drawing/2014/main" id="{55056704-5CB5-A24D-B40F-8D5F8F8566D0}"/>
              </a:ext>
            </a:extLst>
          </p:cNvPr>
          <p:cNvSpPr txBox="1">
            <a:spLocks/>
          </p:cNvSpPr>
          <p:nvPr/>
        </p:nvSpPr>
        <p:spPr>
          <a:xfrm>
            <a:off x="4620337" y="4899004"/>
            <a:ext cx="7206200" cy="12777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The mass of the debris object includes the ADM mass. The space tug and ADM use simple simple axis attitude control system. The control torque tries to align axis of each body (tug, </a:t>
            </a:r>
            <a:r>
              <a:rPr lang="en-US" sz="1600" dirty="0" err="1"/>
              <a:t>debris+ADM</a:t>
            </a:r>
            <a:r>
              <a:rPr lang="en-US" sz="1600" dirty="0"/>
              <a:t>) with the tether line.</a:t>
            </a:r>
            <a:endParaRPr lang="ru-RU" sz="1600" dirty="0"/>
          </a:p>
        </p:txBody>
      </p:sp>
    </p:spTree>
    <p:extLst>
      <p:ext uri="{BB962C8B-B14F-4D97-AF65-F5344CB8AC3E}">
        <p14:creationId xmlns:p14="http://schemas.microsoft.com/office/powerpoint/2010/main" val="4265818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F74A582-6668-6442-A7A4-633CF6689887}"/>
              </a:ext>
            </a:extLst>
          </p:cNvPr>
          <p:cNvPicPr/>
          <p:nvPr/>
        </p:nvPicPr>
        <p:blipFill>
          <a:blip r:embed="rId2"/>
          <a:srcRect/>
          <a:stretch/>
        </p:blipFill>
        <p:spPr>
          <a:xfrm>
            <a:off x="96891" y="286643"/>
            <a:ext cx="6992581" cy="4203956"/>
          </a:xfrm>
          <a:prstGeom prst="rect">
            <a:avLst/>
          </a:prstGeom>
        </p:spPr>
      </p:pic>
      <p:sp>
        <p:nvSpPr>
          <p:cNvPr id="2" name="Заголовок 1">
            <a:extLst>
              <a:ext uri="{FF2B5EF4-FFF2-40B4-BE49-F238E27FC236}">
                <a16:creationId xmlns:a16="http://schemas.microsoft.com/office/drawing/2014/main" id="{625821F2-B782-5A4E-BD18-DFDA06D7E77B}"/>
              </a:ext>
            </a:extLst>
          </p:cNvPr>
          <p:cNvSpPr>
            <a:spLocks noGrp="1"/>
          </p:cNvSpPr>
          <p:nvPr>
            <p:ph type="title"/>
          </p:nvPr>
        </p:nvSpPr>
        <p:spPr/>
        <p:txBody>
          <a:bodyPr/>
          <a:lstStyle/>
          <a:p>
            <a:r>
              <a:rPr lang="en-US" dirty="0"/>
              <a:t>Tether deformation</a:t>
            </a:r>
            <a:endParaRPr lang="ru-RU" dirty="0"/>
          </a:p>
        </p:txBody>
      </p:sp>
      <p:sp>
        <p:nvSpPr>
          <p:cNvPr id="3" name="Объект 2">
            <a:extLst>
              <a:ext uri="{FF2B5EF4-FFF2-40B4-BE49-F238E27FC236}">
                <a16:creationId xmlns:a16="http://schemas.microsoft.com/office/drawing/2014/main" id="{E46BDC57-497A-9640-986A-6B7451AA1549}"/>
              </a:ext>
            </a:extLst>
          </p:cNvPr>
          <p:cNvSpPr>
            <a:spLocks noGrp="1"/>
          </p:cNvSpPr>
          <p:nvPr>
            <p:ph sz="half" idx="1"/>
          </p:nvPr>
        </p:nvSpPr>
        <p:spPr>
          <a:xfrm>
            <a:off x="6998534" y="1119962"/>
            <a:ext cx="4803606" cy="4678326"/>
          </a:xfrm>
        </p:spPr>
        <p:txBody>
          <a:bodyPr anchor="ctr">
            <a:normAutofit lnSpcReduction="10000"/>
          </a:bodyPr>
          <a:lstStyle/>
          <a:p>
            <a:pPr marL="0" indent="0">
              <a:buNone/>
            </a:pPr>
            <a:endParaRPr lang="en-US" dirty="0"/>
          </a:p>
          <a:p>
            <a:r>
              <a:rPr lang="en-US" dirty="0"/>
              <a:t>Tether deformation for the first 20 minutes</a:t>
            </a:r>
          </a:p>
          <a:p>
            <a:r>
              <a:rPr lang="en-US" dirty="0"/>
              <a:t>Dashed and dotted lines designate stationary tether lengths</a:t>
            </a:r>
          </a:p>
          <a:p>
            <a:endParaRPr lang="en-US" dirty="0"/>
          </a:p>
          <a:p>
            <a:endParaRPr lang="en-US" dirty="0"/>
          </a:p>
          <a:p>
            <a:r>
              <a:rPr lang="en-US" dirty="0"/>
              <a:t>Tug’s thruster diagram shows intervals when the tug’s thruster is in “ON” state</a:t>
            </a:r>
            <a:endParaRPr lang="ru-RU" dirty="0"/>
          </a:p>
        </p:txBody>
      </p:sp>
      <p:sp>
        <p:nvSpPr>
          <p:cNvPr id="5" name="Нижний колонтитул 4">
            <a:extLst>
              <a:ext uri="{FF2B5EF4-FFF2-40B4-BE49-F238E27FC236}">
                <a16:creationId xmlns:a16="http://schemas.microsoft.com/office/drawing/2014/main" id="{215AE7FE-C06A-E84B-A947-FDEF6665770A}"/>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4" name="Номер слайда 3">
            <a:extLst>
              <a:ext uri="{FF2B5EF4-FFF2-40B4-BE49-F238E27FC236}">
                <a16:creationId xmlns:a16="http://schemas.microsoft.com/office/drawing/2014/main" id="{90228D01-5E75-C54B-B7E2-123A654C768B}"/>
              </a:ext>
            </a:extLst>
          </p:cNvPr>
          <p:cNvSpPr>
            <a:spLocks noGrp="1"/>
          </p:cNvSpPr>
          <p:nvPr>
            <p:ph type="sldNum" sz="quarter" idx="12"/>
          </p:nvPr>
        </p:nvSpPr>
        <p:spPr/>
        <p:txBody>
          <a:bodyPr/>
          <a:lstStyle/>
          <a:p>
            <a:fld id="{E70213DA-CC2C-7849-85AC-DEAC92B13C29}" type="slidenum">
              <a:rPr lang="ru-RU" smtClean="0"/>
              <a:t>16</a:t>
            </a:fld>
            <a:r>
              <a:rPr lang="en-US"/>
              <a:t>/21</a:t>
            </a:r>
            <a:endParaRPr lang="ru-RU" dirty="0"/>
          </a:p>
        </p:txBody>
      </p:sp>
      <p:pic>
        <p:nvPicPr>
          <p:cNvPr id="10" name="Рисунок 9">
            <a:extLst>
              <a:ext uri="{FF2B5EF4-FFF2-40B4-BE49-F238E27FC236}">
                <a16:creationId xmlns:a16="http://schemas.microsoft.com/office/drawing/2014/main" id="{6990CFCC-9F44-E941-BCD3-E169A063CC14}"/>
              </a:ext>
            </a:extLst>
          </p:cNvPr>
          <p:cNvPicPr/>
          <p:nvPr/>
        </p:nvPicPr>
        <p:blipFill>
          <a:blip r:embed="rId3"/>
          <a:srcRect/>
          <a:stretch/>
        </p:blipFill>
        <p:spPr>
          <a:xfrm>
            <a:off x="60459" y="4554114"/>
            <a:ext cx="7029013" cy="1408620"/>
          </a:xfrm>
          <a:prstGeom prst="rect">
            <a:avLst/>
          </a:prstGeom>
        </p:spPr>
      </p:pic>
    </p:spTree>
    <p:extLst>
      <p:ext uri="{BB962C8B-B14F-4D97-AF65-F5344CB8AC3E}">
        <p14:creationId xmlns:p14="http://schemas.microsoft.com/office/powerpoint/2010/main" val="210302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5821F2-B782-5A4E-BD18-DFDA06D7E77B}"/>
              </a:ext>
            </a:extLst>
          </p:cNvPr>
          <p:cNvSpPr>
            <a:spLocks noGrp="1"/>
          </p:cNvSpPr>
          <p:nvPr>
            <p:ph type="title"/>
          </p:nvPr>
        </p:nvSpPr>
        <p:spPr/>
        <p:txBody>
          <a:bodyPr/>
          <a:lstStyle/>
          <a:p>
            <a:r>
              <a:rPr lang="en-US" dirty="0"/>
              <a:t>Height of the TSS orbit</a:t>
            </a:r>
            <a:endParaRPr lang="ru-RU" dirty="0"/>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E46BDC57-497A-9640-986A-6B7451AA1549}"/>
                  </a:ext>
                </a:extLst>
              </p:cNvPr>
              <p:cNvSpPr>
                <a:spLocks noGrp="1"/>
              </p:cNvSpPr>
              <p:nvPr>
                <p:ph sz="half" idx="1"/>
              </p:nvPr>
            </p:nvSpPr>
            <p:spPr>
              <a:xfrm>
                <a:off x="6207020" y="946706"/>
                <a:ext cx="5845888" cy="5123523"/>
              </a:xfrm>
            </p:spPr>
            <p:txBody>
              <a:bodyPr anchor="ctr">
                <a:normAutofit/>
              </a:bodyPr>
              <a:lstStyle/>
              <a:p>
                <a:r>
                  <a:rPr lang="en-US" dirty="0"/>
                  <a:t>Tug’s thruster is fired near the apogee of the orbit when</a:t>
                </a: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en-US" sz="2400" b="0" i="1" dirty="0" smtClean="0">
                              <a:latin typeface="Cambria Math" panose="02040503050406030204" pitchFamily="18" charset="0"/>
                            </a:rPr>
                          </m:ctrlPr>
                        </m:funcPr>
                        <m:fName>
                          <m:r>
                            <a:rPr lang="en-US" sz="2400" b="0" i="1" dirty="0" smtClean="0">
                              <a:latin typeface="Cambria Math" panose="02040503050406030204" pitchFamily="18" charset="0"/>
                            </a:rPr>
                            <m:t>𝑅</m:t>
                          </m:r>
                          <m:r>
                            <a:rPr lang="en-US" sz="2400" b="0" i="1" dirty="0" smtClean="0">
                              <a:latin typeface="Cambria Math" panose="02040503050406030204" pitchFamily="18" charset="0"/>
                            </a:rPr>
                            <m:t>&gt;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𝐴</m:t>
                              </m:r>
                            </m:sub>
                          </m:sSub>
                          <m:r>
                            <a:rPr lang="en-US" sz="2400" b="0" i="1" dirty="0" smtClean="0">
                              <a:latin typeface="Cambria Math" panose="02040503050406030204" pitchFamily="18" charset="0"/>
                            </a:rPr>
                            <m:t>−10 </m:t>
                          </m:r>
                          <m:r>
                            <m:rPr>
                              <m:sty m:val="p"/>
                            </m:rPr>
                            <a:rPr lang="en-US" sz="2400" b="0" i="0" dirty="0" smtClean="0">
                              <a:latin typeface="Cambria Math" panose="02040503050406030204" pitchFamily="18" charset="0"/>
                            </a:rPr>
                            <m:t>km</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and</m:t>
                          </m:r>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cos</m:t>
                          </m:r>
                        </m:fName>
                        <m:e>
                          <m:r>
                            <a:rPr lang="en-US" sz="2400" b="0" i="1" dirty="0" smtClean="0">
                              <a:latin typeface="Cambria Math" panose="02040503050406030204" pitchFamily="18" charset="0"/>
                            </a:rPr>
                            <m:t>𝜓</m:t>
                          </m:r>
                          <m:r>
                            <a:rPr lang="en-US" sz="2400" b="0" i="1" dirty="0" smtClean="0">
                              <a:latin typeface="Cambria Math" panose="02040503050406030204" pitchFamily="18" charset="0"/>
                            </a:rPr>
                            <m:t>&gt;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cos</m:t>
                              </m:r>
                            </m:fName>
                            <m:e>
                              <m:d>
                                <m:dPr>
                                  <m:ctrlPr>
                                    <a:rPr lang="en-US" sz="2400" b="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45</m:t>
                                      </m:r>
                                    </m:e>
                                    <m:sup>
                                      <m:r>
                                        <a:rPr lang="en-US" sz="2400" b="0" i="0" dirty="0" smtClean="0">
                                          <a:latin typeface="Cambria Math" panose="02040503050406030204" pitchFamily="18" charset="0"/>
                                        </a:rPr>
                                        <m:t> </m:t>
                                      </m:r>
                                      <m:r>
                                        <m:rPr>
                                          <m:sty m:val="p"/>
                                        </m:rPr>
                                        <a:rPr lang="en-US" sz="2400" b="0" i="0" dirty="0" smtClean="0">
                                          <a:latin typeface="Cambria Math" panose="02040503050406030204" pitchFamily="18" charset="0"/>
                                        </a:rPr>
                                        <m:t>o</m:t>
                                      </m:r>
                                    </m:sup>
                                  </m:sSup>
                                </m:e>
                              </m:d>
                            </m:e>
                          </m:func>
                        </m:e>
                      </m:func>
                      <m:r>
                        <a:rPr lang="en-US" sz="2400" b="0" i="1" dirty="0" smtClean="0">
                          <a:latin typeface="Cambria Math" panose="02040503050406030204" pitchFamily="18" charset="0"/>
                        </a:rPr>
                        <m:t> </m:t>
                      </m:r>
                      <m:r>
                        <a:rPr lang="ru-RU" sz="2400" i="1" dirty="0" smtClean="0">
                          <a:latin typeface="Cambria Math" panose="02040503050406030204" pitchFamily="18" charset="0"/>
                        </a:rPr>
                        <m:t>⁡</m:t>
                      </m:r>
                    </m:oMath>
                  </m:oMathPara>
                </a14:m>
                <a:endParaRPr lang="ru-RU" dirty="0"/>
              </a:p>
              <a:p>
                <a:r>
                  <a:rPr lang="en-US" dirty="0"/>
                  <a:t>De-orbit process lasts less than 250 minutes</a:t>
                </a:r>
              </a:p>
              <a:p>
                <a:r>
                  <a:rPr lang="en-US" dirty="0"/>
                  <a:t>Fuel consumption for the de-orbit process</a:t>
                </a:r>
                <a:r>
                  <a:rPr lang="ru-RU" dirty="0"/>
                  <a:t>: </a:t>
                </a:r>
                <a:r>
                  <a:rPr lang="en-US" dirty="0"/>
                  <a:t>265</a:t>
                </a:r>
                <a:r>
                  <a:rPr lang="ru-RU" dirty="0"/>
                  <a:t> </a:t>
                </a:r>
                <a:r>
                  <a:rPr lang="en-US" dirty="0"/>
                  <a:t>kg</a:t>
                </a:r>
                <a:endParaRPr lang="ru-RU" dirty="0"/>
              </a:p>
            </p:txBody>
          </p:sp>
        </mc:Choice>
        <mc:Fallback xmlns="">
          <p:sp>
            <p:nvSpPr>
              <p:cNvPr id="3" name="Объект 2">
                <a:extLst>
                  <a:ext uri="{FF2B5EF4-FFF2-40B4-BE49-F238E27FC236}">
                    <a16:creationId xmlns:a16="http://schemas.microsoft.com/office/drawing/2014/main" id="{E46BDC57-497A-9640-986A-6B7451AA1549}"/>
                  </a:ext>
                </a:extLst>
              </p:cNvPr>
              <p:cNvSpPr>
                <a:spLocks noGrp="1" noRot="1" noChangeAspect="1" noMove="1" noResize="1" noEditPoints="1" noAdjustHandles="1" noChangeArrowheads="1" noChangeShapeType="1" noTextEdit="1"/>
              </p:cNvSpPr>
              <p:nvPr>
                <p:ph sz="half" idx="1"/>
              </p:nvPr>
            </p:nvSpPr>
            <p:spPr>
              <a:xfrm>
                <a:off x="6207020" y="946706"/>
                <a:ext cx="5845888" cy="5123523"/>
              </a:xfrm>
              <a:blipFill>
                <a:blip r:embed="rId2"/>
                <a:stretch>
                  <a:fillRect l="-1735"/>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215AE7FE-C06A-E84B-A947-FDEF6665770A}"/>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4" name="Номер слайда 3">
            <a:extLst>
              <a:ext uri="{FF2B5EF4-FFF2-40B4-BE49-F238E27FC236}">
                <a16:creationId xmlns:a16="http://schemas.microsoft.com/office/drawing/2014/main" id="{34DD28A1-8EAA-BC47-BAD9-82823B784A73}"/>
              </a:ext>
            </a:extLst>
          </p:cNvPr>
          <p:cNvSpPr>
            <a:spLocks noGrp="1"/>
          </p:cNvSpPr>
          <p:nvPr>
            <p:ph type="sldNum" sz="quarter" idx="12"/>
          </p:nvPr>
        </p:nvSpPr>
        <p:spPr/>
        <p:txBody>
          <a:bodyPr/>
          <a:lstStyle/>
          <a:p>
            <a:fld id="{E70213DA-CC2C-7849-85AC-DEAC92B13C29}" type="slidenum">
              <a:rPr lang="ru-RU" smtClean="0"/>
              <a:t>17</a:t>
            </a:fld>
            <a:r>
              <a:rPr lang="en-US"/>
              <a:t>/21</a:t>
            </a:r>
            <a:endParaRPr lang="ru-RU" dirty="0"/>
          </a:p>
        </p:txBody>
      </p:sp>
      <p:pic>
        <p:nvPicPr>
          <p:cNvPr id="9" name="Рисунок 8">
            <a:extLst>
              <a:ext uri="{FF2B5EF4-FFF2-40B4-BE49-F238E27FC236}">
                <a16:creationId xmlns:a16="http://schemas.microsoft.com/office/drawing/2014/main" id="{4645AE87-1510-C24E-B0C4-065500514869}"/>
              </a:ext>
            </a:extLst>
          </p:cNvPr>
          <p:cNvPicPr/>
          <p:nvPr/>
        </p:nvPicPr>
        <p:blipFill>
          <a:blip r:embed="rId3"/>
          <a:srcRect/>
          <a:stretch/>
        </p:blipFill>
        <p:spPr>
          <a:xfrm>
            <a:off x="139092" y="96031"/>
            <a:ext cx="5310974" cy="6625443"/>
          </a:xfrm>
          <a:prstGeom prst="rect">
            <a:avLst/>
          </a:prstGeom>
        </p:spPr>
      </p:pic>
    </p:spTree>
    <p:extLst>
      <p:ext uri="{BB962C8B-B14F-4D97-AF65-F5344CB8AC3E}">
        <p14:creationId xmlns:p14="http://schemas.microsoft.com/office/powerpoint/2010/main" val="154463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a:extLst>
              <a:ext uri="{FF2B5EF4-FFF2-40B4-BE49-F238E27FC236}">
                <a16:creationId xmlns:a16="http://schemas.microsoft.com/office/drawing/2014/main" id="{5C42684E-ED39-D44B-A91E-D77974F126EF}"/>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0AC20E23-2B35-2646-8655-B9B08A8C7089}"/>
              </a:ext>
            </a:extLst>
          </p:cNvPr>
          <p:cNvSpPr>
            <a:spLocks noGrp="1"/>
          </p:cNvSpPr>
          <p:nvPr>
            <p:ph type="sldNum" sz="quarter" idx="12"/>
          </p:nvPr>
        </p:nvSpPr>
        <p:spPr/>
        <p:txBody>
          <a:bodyPr/>
          <a:lstStyle/>
          <a:p>
            <a:fld id="{E70213DA-CC2C-7849-85AC-DEAC92B13C29}" type="slidenum">
              <a:rPr lang="ru-RU" smtClean="0"/>
              <a:t>18</a:t>
            </a:fld>
            <a:r>
              <a:rPr lang="en-US"/>
              <a:t>/21</a:t>
            </a:r>
            <a:endParaRPr lang="ru-RU" dirty="0"/>
          </a:p>
        </p:txBody>
      </p:sp>
      <p:sp>
        <p:nvSpPr>
          <p:cNvPr id="4" name="Прямоугольник 3">
            <a:extLst>
              <a:ext uri="{FF2B5EF4-FFF2-40B4-BE49-F238E27FC236}">
                <a16:creationId xmlns:a16="http://schemas.microsoft.com/office/drawing/2014/main" id="{EE0D94E2-9919-2248-858B-054C8FD6A58F}"/>
              </a:ext>
            </a:extLst>
          </p:cNvPr>
          <p:cNvSpPr/>
          <p:nvPr/>
        </p:nvSpPr>
        <p:spPr>
          <a:xfrm>
            <a:off x="277907" y="6411953"/>
            <a:ext cx="4112558" cy="253916"/>
          </a:xfrm>
          <a:prstGeom prst="rect">
            <a:avLst/>
          </a:prstGeom>
        </p:spPr>
        <p:txBody>
          <a:bodyPr wrap="square">
            <a:spAutoFit/>
          </a:bodyPr>
          <a:lstStyle/>
          <a:p>
            <a:r>
              <a:rPr lang="en" sz="1050" dirty="0">
                <a:hlinkClick r:id="rId4"/>
              </a:rPr>
              <a:t>https://youtu.be/SlsS146OirY</a:t>
            </a:r>
            <a:endParaRPr lang="ru-RU" dirty="0"/>
          </a:p>
        </p:txBody>
      </p:sp>
      <p:pic>
        <p:nvPicPr>
          <p:cNvPr id="11" name="Мультимедиа в Интернете 10" descr="безымянный2.mp4">
            <a:hlinkClick r:id="" action="ppaction://media"/>
            <a:extLst>
              <a:ext uri="{FF2B5EF4-FFF2-40B4-BE49-F238E27FC236}">
                <a16:creationId xmlns:a16="http://schemas.microsoft.com/office/drawing/2014/main" id="{5E53D780-E763-AD49-9DF4-4DE39A47DB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0874" y="247735"/>
            <a:ext cx="10550252" cy="5934517"/>
          </a:xfrm>
          <a:prstGeom prst="rect">
            <a:avLst/>
          </a:prstGeom>
        </p:spPr>
      </p:pic>
    </p:spTree>
    <p:extLst>
      <p:ext uri="{BB962C8B-B14F-4D97-AF65-F5344CB8AC3E}">
        <p14:creationId xmlns:p14="http://schemas.microsoft.com/office/powerpoint/2010/main" val="326270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74A4B-9F5D-9F4C-BEA0-8E3C86988D0C}"/>
              </a:ext>
            </a:extLst>
          </p:cNvPr>
          <p:cNvSpPr>
            <a:spLocks noGrp="1"/>
          </p:cNvSpPr>
          <p:nvPr>
            <p:ph type="title"/>
          </p:nvPr>
        </p:nvSpPr>
        <p:spPr/>
        <p:txBody>
          <a:bodyPr/>
          <a:lstStyle/>
          <a:p>
            <a:r>
              <a:rPr lang="en-US" dirty="0"/>
              <a:t>Conclusion</a:t>
            </a:r>
            <a:endParaRPr lang="ru-RU" dirty="0"/>
          </a:p>
        </p:txBody>
      </p:sp>
      <p:pic>
        <p:nvPicPr>
          <p:cNvPr id="8" name="Объект 7">
            <a:extLst>
              <a:ext uri="{FF2B5EF4-FFF2-40B4-BE49-F238E27FC236}">
                <a16:creationId xmlns:a16="http://schemas.microsoft.com/office/drawing/2014/main" id="{4A200926-2BF7-DD4C-912B-62A31C6ADC4D}"/>
              </a:ext>
            </a:extLst>
          </p:cNvPr>
          <p:cNvPicPr>
            <a:picLocks noGrp="1" noChangeAspect="1"/>
          </p:cNvPicPr>
          <p:nvPr>
            <p:ph sz="half" idx="1"/>
          </p:nvPr>
        </p:nvPicPr>
        <p:blipFill rotWithShape="1">
          <a:blip r:embed="rId2"/>
          <a:srcRect t="7070"/>
          <a:stretch/>
        </p:blipFill>
        <p:spPr>
          <a:xfrm>
            <a:off x="0" y="0"/>
            <a:ext cx="4158267" cy="6934242"/>
          </a:xfrm>
        </p:spPr>
      </p:pic>
      <p:sp>
        <p:nvSpPr>
          <p:cNvPr id="4" name="Объект 3">
            <a:extLst>
              <a:ext uri="{FF2B5EF4-FFF2-40B4-BE49-F238E27FC236}">
                <a16:creationId xmlns:a16="http://schemas.microsoft.com/office/drawing/2014/main" id="{8E065E5E-91B5-4D43-9C4C-39FF6EA6C179}"/>
              </a:ext>
            </a:extLst>
          </p:cNvPr>
          <p:cNvSpPr>
            <a:spLocks noGrp="1"/>
          </p:cNvSpPr>
          <p:nvPr>
            <p:ph sz="half" idx="2"/>
          </p:nvPr>
        </p:nvSpPr>
        <p:spPr>
          <a:xfrm>
            <a:off x="4518212" y="862667"/>
            <a:ext cx="7395882" cy="5493682"/>
          </a:xfrm>
        </p:spPr>
        <p:txBody>
          <a:bodyPr anchor="ctr">
            <a:normAutofit/>
          </a:bodyPr>
          <a:lstStyle/>
          <a:p>
            <a:r>
              <a:rPr lang="en-US" dirty="0"/>
              <a:t>Rotating tethered tug-debris system doesn’t require hard mechanical interface between the tug and debris</a:t>
            </a:r>
            <a:endParaRPr lang="ru-RU" dirty="0"/>
          </a:p>
          <a:p>
            <a:r>
              <a:rPr lang="en-US" dirty="0"/>
              <a:t>Rotating tethered tug-debris system can be used to de-orbit of large debris objects using space tug with conventional design</a:t>
            </a:r>
            <a:endParaRPr lang="ru-RU" dirty="0"/>
          </a:p>
          <a:p>
            <a:r>
              <a:rPr lang="en-US" dirty="0"/>
              <a:t>The space tug can be developed on the base of the existing upper stages or spacecraft </a:t>
            </a:r>
            <a:r>
              <a:rPr lang="ru-RU" dirty="0"/>
              <a:t>(</a:t>
            </a:r>
            <a:r>
              <a:rPr lang="en-US" dirty="0"/>
              <a:t>ATV, </a:t>
            </a:r>
            <a:r>
              <a:rPr lang="en-US" dirty="0" err="1"/>
              <a:t>Briz</a:t>
            </a:r>
            <a:r>
              <a:rPr lang="ru-RU" dirty="0"/>
              <a:t>, </a:t>
            </a:r>
            <a:r>
              <a:rPr lang="en-US" dirty="0"/>
              <a:t>Fregat</a:t>
            </a:r>
            <a:r>
              <a:rPr lang="ru-RU" dirty="0"/>
              <a:t>, …)</a:t>
            </a:r>
          </a:p>
        </p:txBody>
      </p:sp>
      <p:sp>
        <p:nvSpPr>
          <p:cNvPr id="5" name="Нижний колонтитул 4">
            <a:extLst>
              <a:ext uri="{FF2B5EF4-FFF2-40B4-BE49-F238E27FC236}">
                <a16:creationId xmlns:a16="http://schemas.microsoft.com/office/drawing/2014/main" id="{EE3B38DF-C31B-2748-BB1F-33ECECA3EC08}"/>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CA2D50D6-431C-B149-B100-FCF29EB10C74}"/>
              </a:ext>
            </a:extLst>
          </p:cNvPr>
          <p:cNvSpPr>
            <a:spLocks noGrp="1"/>
          </p:cNvSpPr>
          <p:nvPr>
            <p:ph type="sldNum" sz="quarter" idx="12"/>
          </p:nvPr>
        </p:nvSpPr>
        <p:spPr/>
        <p:txBody>
          <a:bodyPr/>
          <a:lstStyle/>
          <a:p>
            <a:fld id="{E70213DA-CC2C-7849-85AC-DEAC92B13C29}" type="slidenum">
              <a:rPr lang="ru-RU" smtClean="0"/>
              <a:t>19</a:t>
            </a:fld>
            <a:r>
              <a:rPr lang="en-US"/>
              <a:t>/21</a:t>
            </a:r>
            <a:endParaRPr lang="ru-RU" dirty="0"/>
          </a:p>
        </p:txBody>
      </p:sp>
    </p:spTree>
    <p:extLst>
      <p:ext uri="{BB962C8B-B14F-4D97-AF65-F5344CB8AC3E}">
        <p14:creationId xmlns:p14="http://schemas.microsoft.com/office/powerpoint/2010/main" val="34458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C23858-971E-744F-BF2C-6FA1A87CA0D8}"/>
              </a:ext>
            </a:extLst>
          </p:cNvPr>
          <p:cNvSpPr>
            <a:spLocks noGrp="1"/>
          </p:cNvSpPr>
          <p:nvPr>
            <p:ph type="title"/>
          </p:nvPr>
        </p:nvSpPr>
        <p:spPr>
          <a:xfrm>
            <a:off x="782726" y="152027"/>
            <a:ext cx="11145936" cy="710640"/>
          </a:xfrm>
        </p:spPr>
        <p:txBody>
          <a:bodyPr>
            <a:normAutofit/>
          </a:bodyPr>
          <a:lstStyle/>
          <a:p>
            <a:r>
              <a:rPr lang="en-US" dirty="0"/>
              <a:t>ADR methods with mechanical contact</a:t>
            </a:r>
            <a:endParaRPr lang="ru-RU" dirty="0"/>
          </a:p>
        </p:txBody>
      </p:sp>
      <p:sp>
        <p:nvSpPr>
          <p:cNvPr id="4" name="Объект 3">
            <a:extLst>
              <a:ext uri="{FF2B5EF4-FFF2-40B4-BE49-F238E27FC236}">
                <a16:creationId xmlns:a16="http://schemas.microsoft.com/office/drawing/2014/main" id="{04BB94D3-787C-B34F-9AFB-C53CE882CC6A}"/>
              </a:ext>
            </a:extLst>
          </p:cNvPr>
          <p:cNvSpPr>
            <a:spLocks noGrp="1"/>
          </p:cNvSpPr>
          <p:nvPr>
            <p:ph sz="half" idx="2"/>
          </p:nvPr>
        </p:nvSpPr>
        <p:spPr>
          <a:xfrm>
            <a:off x="5135174" y="1255153"/>
            <a:ext cx="6778920" cy="4921810"/>
          </a:xfrm>
        </p:spPr>
        <p:txBody>
          <a:bodyPr anchor="ctr">
            <a:normAutofit/>
          </a:bodyPr>
          <a:lstStyle/>
          <a:p>
            <a:pPr marL="0" indent="0">
              <a:buNone/>
            </a:pPr>
            <a:r>
              <a:rPr lang="en-US" b="1" dirty="0"/>
              <a:t>A</a:t>
            </a:r>
            <a:r>
              <a:rPr lang="en-US" dirty="0"/>
              <a:t>ctive </a:t>
            </a:r>
            <a:r>
              <a:rPr lang="en-US" b="1" dirty="0"/>
              <a:t>D</a:t>
            </a:r>
            <a:r>
              <a:rPr lang="en-US" dirty="0"/>
              <a:t>ebris </a:t>
            </a:r>
            <a:r>
              <a:rPr lang="en-US" b="1" dirty="0"/>
              <a:t>R</a:t>
            </a:r>
            <a:r>
              <a:rPr lang="en-US" dirty="0"/>
              <a:t>emoval methods with mechanical interaction between the space debris and space tug</a:t>
            </a:r>
            <a:endParaRPr lang="ru-RU" dirty="0"/>
          </a:p>
          <a:p>
            <a:pPr lvl="1"/>
            <a:r>
              <a:rPr lang="en-US" dirty="0"/>
              <a:t>Hard mechanical interface</a:t>
            </a:r>
          </a:p>
          <a:p>
            <a:pPr lvl="2"/>
            <a:r>
              <a:rPr lang="en-US" dirty="0"/>
              <a:t>Robotic manipulators, tentacles</a:t>
            </a:r>
          </a:p>
          <a:p>
            <a:pPr lvl="2"/>
            <a:r>
              <a:rPr lang="en-US" dirty="0"/>
              <a:t>Docking devices (probe-cone)</a:t>
            </a:r>
          </a:p>
          <a:p>
            <a:pPr lvl="1"/>
            <a:r>
              <a:rPr lang="en-US" dirty="0"/>
              <a:t>Soft mechanical interface</a:t>
            </a:r>
          </a:p>
          <a:p>
            <a:pPr lvl="2"/>
            <a:r>
              <a:rPr lang="en-US" dirty="0"/>
              <a:t>Net + tether</a:t>
            </a:r>
          </a:p>
          <a:p>
            <a:pPr lvl="2"/>
            <a:r>
              <a:rPr lang="en-US" dirty="0"/>
              <a:t>Harpoon + tether</a:t>
            </a:r>
          </a:p>
        </p:txBody>
      </p:sp>
      <p:sp>
        <p:nvSpPr>
          <p:cNvPr id="5" name="Нижний колонтитул 4">
            <a:extLst>
              <a:ext uri="{FF2B5EF4-FFF2-40B4-BE49-F238E27FC236}">
                <a16:creationId xmlns:a16="http://schemas.microsoft.com/office/drawing/2014/main" id="{709C835F-B265-8749-B19C-F8C52252AACB}"/>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14" name="Рисунок 13">
            <a:extLst>
              <a:ext uri="{FF2B5EF4-FFF2-40B4-BE49-F238E27FC236}">
                <a16:creationId xmlns:a16="http://schemas.microsoft.com/office/drawing/2014/main" id="{88906127-0EB9-7646-BC6A-B6E934848734}"/>
              </a:ext>
            </a:extLst>
          </p:cNvPr>
          <p:cNvPicPr>
            <a:picLocks noChangeAspect="1"/>
          </p:cNvPicPr>
          <p:nvPr/>
        </p:nvPicPr>
        <p:blipFill rotWithShape="1">
          <a:blip r:embed="rId2"/>
          <a:srcRect t="22700" b="9832"/>
          <a:stretch/>
        </p:blipFill>
        <p:spPr>
          <a:xfrm>
            <a:off x="484450" y="1255153"/>
            <a:ext cx="4335609" cy="2193856"/>
          </a:xfrm>
          <a:prstGeom prst="rect">
            <a:avLst/>
          </a:prstGeom>
        </p:spPr>
      </p:pic>
      <p:pic>
        <p:nvPicPr>
          <p:cNvPr id="15" name="Рисунок 14">
            <a:extLst>
              <a:ext uri="{FF2B5EF4-FFF2-40B4-BE49-F238E27FC236}">
                <a16:creationId xmlns:a16="http://schemas.microsoft.com/office/drawing/2014/main" id="{02C5DEB5-20F7-3B4B-8324-5DF52B3EDC5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Diffused/>
                    </a14:imgEffect>
                  </a14:imgLayer>
                </a14:imgProps>
              </a:ext>
            </a:extLst>
          </a:blip>
          <a:srcRect l="4903" t="-114"/>
          <a:stretch/>
        </p:blipFill>
        <p:spPr>
          <a:xfrm>
            <a:off x="484449" y="3466593"/>
            <a:ext cx="4335609" cy="2568592"/>
          </a:xfrm>
          <a:prstGeom prst="rect">
            <a:avLst/>
          </a:prstGeom>
        </p:spPr>
      </p:pic>
      <p:sp>
        <p:nvSpPr>
          <p:cNvPr id="3" name="Номер слайда 2">
            <a:extLst>
              <a:ext uri="{FF2B5EF4-FFF2-40B4-BE49-F238E27FC236}">
                <a16:creationId xmlns:a16="http://schemas.microsoft.com/office/drawing/2014/main" id="{BED8498C-5FFF-5647-9EC6-93301FB23C4B}"/>
              </a:ext>
            </a:extLst>
          </p:cNvPr>
          <p:cNvSpPr>
            <a:spLocks noGrp="1"/>
          </p:cNvSpPr>
          <p:nvPr>
            <p:ph type="sldNum" sz="quarter" idx="12"/>
          </p:nvPr>
        </p:nvSpPr>
        <p:spPr/>
        <p:txBody>
          <a:bodyPr/>
          <a:lstStyle/>
          <a:p>
            <a:fld id="{E70213DA-CC2C-7849-85AC-DEAC92B13C29}" type="slidenum">
              <a:rPr lang="ru-RU" smtClean="0"/>
              <a:t>2</a:t>
            </a:fld>
            <a:r>
              <a:rPr lang="en-US"/>
              <a:t>/21</a:t>
            </a:r>
            <a:endParaRPr lang="ru-RU" dirty="0"/>
          </a:p>
        </p:txBody>
      </p:sp>
      <p:sp>
        <p:nvSpPr>
          <p:cNvPr id="6" name="Прямоугольник 5">
            <a:extLst>
              <a:ext uri="{FF2B5EF4-FFF2-40B4-BE49-F238E27FC236}">
                <a16:creationId xmlns:a16="http://schemas.microsoft.com/office/drawing/2014/main" id="{56EF4CFF-0263-0D48-BAB1-3A3E60589AC8}"/>
              </a:ext>
            </a:extLst>
          </p:cNvPr>
          <p:cNvSpPr/>
          <p:nvPr/>
        </p:nvSpPr>
        <p:spPr>
          <a:xfrm>
            <a:off x="5135173" y="5666491"/>
            <a:ext cx="5880016" cy="400110"/>
          </a:xfrm>
          <a:prstGeom prst="rect">
            <a:avLst/>
          </a:prstGeom>
        </p:spPr>
        <p:txBody>
          <a:bodyPr wrap="square" lIns="90000">
            <a:noAutofit/>
          </a:bodyPr>
          <a:lstStyle/>
          <a:p>
            <a:pPr marL="304800" indent="-304800"/>
            <a:r>
              <a:rPr lang="en" sz="1000" dirty="0" err="1"/>
              <a:t>Bonnal</a:t>
            </a:r>
            <a:r>
              <a:rPr lang="en" sz="1000" dirty="0"/>
              <a:t>, C., </a:t>
            </a:r>
            <a:r>
              <a:rPr lang="en" sz="1000" dirty="0" err="1"/>
              <a:t>Ruault</a:t>
            </a:r>
            <a:r>
              <a:rPr lang="en" sz="1000" dirty="0"/>
              <a:t>, J.-M., &amp; </a:t>
            </a:r>
            <a:r>
              <a:rPr lang="en" sz="1000" dirty="0" err="1"/>
              <a:t>Desjean</a:t>
            </a:r>
            <a:r>
              <a:rPr lang="en" sz="1000" dirty="0"/>
              <a:t>, M.-C. (2013). Active debris removal: Recent progress and current trends. Acta </a:t>
            </a:r>
            <a:r>
              <a:rPr lang="en" sz="1000" dirty="0" err="1"/>
              <a:t>Astronautica</a:t>
            </a:r>
            <a:r>
              <a:rPr lang="en" sz="1000" dirty="0"/>
              <a:t>, 85, 51–60.</a:t>
            </a:r>
            <a:endParaRPr lang="en" sz="1000" dirty="0">
              <a:effectLst/>
            </a:endParaRPr>
          </a:p>
        </p:txBody>
      </p:sp>
    </p:spTree>
    <p:extLst>
      <p:ext uri="{BB962C8B-B14F-4D97-AF65-F5344CB8AC3E}">
        <p14:creationId xmlns:p14="http://schemas.microsoft.com/office/powerpoint/2010/main" val="3161703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74A4B-9F5D-9F4C-BEA0-8E3C86988D0C}"/>
              </a:ext>
            </a:extLst>
          </p:cNvPr>
          <p:cNvSpPr>
            <a:spLocks noGrp="1"/>
          </p:cNvSpPr>
          <p:nvPr>
            <p:ph type="title"/>
          </p:nvPr>
        </p:nvSpPr>
        <p:spPr/>
        <p:txBody>
          <a:bodyPr/>
          <a:lstStyle/>
          <a:p>
            <a:r>
              <a:rPr lang="en-US" dirty="0"/>
              <a:t>TO-DO</a:t>
            </a:r>
            <a:endParaRPr lang="ru-RU" dirty="0"/>
          </a:p>
        </p:txBody>
      </p:sp>
      <p:pic>
        <p:nvPicPr>
          <p:cNvPr id="8" name="Объект 7">
            <a:extLst>
              <a:ext uri="{FF2B5EF4-FFF2-40B4-BE49-F238E27FC236}">
                <a16:creationId xmlns:a16="http://schemas.microsoft.com/office/drawing/2014/main" id="{4A200926-2BF7-DD4C-912B-62A31C6ADC4D}"/>
              </a:ext>
            </a:extLst>
          </p:cNvPr>
          <p:cNvPicPr>
            <a:picLocks noGrp="1" noChangeAspect="1"/>
          </p:cNvPicPr>
          <p:nvPr>
            <p:ph sz="half" idx="1"/>
          </p:nvPr>
        </p:nvPicPr>
        <p:blipFill rotWithShape="1">
          <a:blip r:embed="rId2"/>
          <a:srcRect t="7070"/>
          <a:stretch/>
        </p:blipFill>
        <p:spPr>
          <a:xfrm>
            <a:off x="0" y="0"/>
            <a:ext cx="4158267" cy="6934242"/>
          </a:xfrm>
        </p:spPr>
      </p:pic>
      <p:sp>
        <p:nvSpPr>
          <p:cNvPr id="4" name="Объект 3">
            <a:extLst>
              <a:ext uri="{FF2B5EF4-FFF2-40B4-BE49-F238E27FC236}">
                <a16:creationId xmlns:a16="http://schemas.microsoft.com/office/drawing/2014/main" id="{8E065E5E-91B5-4D43-9C4C-39FF6EA6C179}"/>
              </a:ext>
            </a:extLst>
          </p:cNvPr>
          <p:cNvSpPr>
            <a:spLocks noGrp="1"/>
          </p:cNvSpPr>
          <p:nvPr>
            <p:ph sz="half" idx="2"/>
          </p:nvPr>
        </p:nvSpPr>
        <p:spPr>
          <a:xfrm>
            <a:off x="4518212" y="862667"/>
            <a:ext cx="7395882" cy="5493682"/>
          </a:xfrm>
        </p:spPr>
        <p:txBody>
          <a:bodyPr anchor="ctr">
            <a:normAutofit/>
          </a:bodyPr>
          <a:lstStyle/>
          <a:p>
            <a:pPr marL="0" indent="0">
              <a:buNone/>
            </a:pPr>
            <a:r>
              <a:rPr lang="en-US" dirty="0"/>
              <a:t>Proposal for cooperation</a:t>
            </a:r>
          </a:p>
          <a:p>
            <a:r>
              <a:rPr lang="en-US" dirty="0"/>
              <a:t>Analysis of the gripping process and post-capture dynamics of the tethered tug-debris system using various gripping device installed on the autonomous docking module</a:t>
            </a:r>
          </a:p>
          <a:p>
            <a:r>
              <a:rPr lang="en-US" dirty="0"/>
              <a:t>Developing attitude control system for the space tug and autonomous docking module (attitude control of the bodies relative to the tether)</a:t>
            </a:r>
          </a:p>
          <a:p>
            <a:r>
              <a:rPr lang="en-US" dirty="0"/>
              <a:t>Developing a tether length control algorithm to dump the oscillations of the tug and debris bodies relative to the tether</a:t>
            </a:r>
            <a:endParaRPr lang="ru-RU" dirty="0"/>
          </a:p>
        </p:txBody>
      </p:sp>
      <p:sp>
        <p:nvSpPr>
          <p:cNvPr id="5" name="Нижний колонтитул 4">
            <a:extLst>
              <a:ext uri="{FF2B5EF4-FFF2-40B4-BE49-F238E27FC236}">
                <a16:creationId xmlns:a16="http://schemas.microsoft.com/office/drawing/2014/main" id="{EE3B38DF-C31B-2748-BB1F-33ECECA3EC08}"/>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CA2D50D6-431C-B149-B100-FCF29EB10C74}"/>
              </a:ext>
            </a:extLst>
          </p:cNvPr>
          <p:cNvSpPr>
            <a:spLocks noGrp="1"/>
          </p:cNvSpPr>
          <p:nvPr>
            <p:ph type="sldNum" sz="quarter" idx="12"/>
          </p:nvPr>
        </p:nvSpPr>
        <p:spPr/>
        <p:txBody>
          <a:bodyPr/>
          <a:lstStyle/>
          <a:p>
            <a:fld id="{E70213DA-CC2C-7849-85AC-DEAC92B13C29}" type="slidenum">
              <a:rPr lang="ru-RU" smtClean="0"/>
              <a:t>20</a:t>
            </a:fld>
            <a:r>
              <a:rPr lang="en-US"/>
              <a:t>/21</a:t>
            </a:r>
            <a:endParaRPr lang="ru-RU" dirty="0"/>
          </a:p>
        </p:txBody>
      </p:sp>
    </p:spTree>
    <p:extLst>
      <p:ext uri="{BB962C8B-B14F-4D97-AF65-F5344CB8AC3E}">
        <p14:creationId xmlns:p14="http://schemas.microsoft.com/office/powerpoint/2010/main" val="794132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4AD11265-C678-5943-96CE-F68034F35B1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Diffused/>
                    </a14:imgEffect>
                  </a14:imgLayer>
                </a14:imgProps>
              </a:ext>
            </a:extLst>
          </a:blip>
          <a:srcRect l="4903" t="4664"/>
          <a:stretch/>
        </p:blipFill>
        <p:spPr>
          <a:xfrm>
            <a:off x="0" y="-10184"/>
            <a:ext cx="12192000" cy="6878368"/>
          </a:xfrm>
          <a:prstGeom prst="rect">
            <a:avLst/>
          </a:prstGeom>
        </p:spPr>
      </p:pic>
      <p:sp>
        <p:nvSpPr>
          <p:cNvPr id="11" name="Подзаголовок 6">
            <a:extLst>
              <a:ext uri="{FF2B5EF4-FFF2-40B4-BE49-F238E27FC236}">
                <a16:creationId xmlns:a16="http://schemas.microsoft.com/office/drawing/2014/main" id="{4196B0DD-88BD-AC43-809B-9DFBF8B2D012}"/>
              </a:ext>
            </a:extLst>
          </p:cNvPr>
          <p:cNvSpPr txBox="1">
            <a:spLocks/>
          </p:cNvSpPr>
          <p:nvPr/>
        </p:nvSpPr>
        <p:spPr>
          <a:xfrm>
            <a:off x="7385538" y="3367453"/>
            <a:ext cx="4730262" cy="212773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tabLst>
                <a:tab pos="2155825" algn="l"/>
              </a:tabLst>
            </a:pPr>
            <a:r>
              <a:rPr lang="en-US" sz="2000" dirty="0">
                <a:solidFill>
                  <a:schemeClr val="bg1">
                    <a:lumMod val="75000"/>
                  </a:schemeClr>
                </a:solidFill>
              </a:rPr>
              <a:t>Valery Trushlyakov  </a:t>
            </a:r>
          </a:p>
          <a:p>
            <a:pPr marL="0" indent="0">
              <a:lnSpc>
                <a:spcPct val="100000"/>
              </a:lnSpc>
              <a:spcBef>
                <a:spcPts val="0"/>
              </a:spcBef>
              <a:buNone/>
              <a:tabLst>
                <a:tab pos="2155825" algn="l"/>
              </a:tabLst>
            </a:pPr>
            <a:r>
              <a:rPr lang="en-US" sz="2000" b="1" dirty="0">
                <a:solidFill>
                  <a:schemeClr val="bg1">
                    <a:lumMod val="75000"/>
                  </a:schemeClr>
                </a:solidFill>
                <a:latin typeface="Calibri" panose="020F0502020204030204" pitchFamily="34" charset="0"/>
                <a:cs typeface="Calibri" panose="020F0502020204030204" pitchFamily="34" charset="0"/>
              </a:rPr>
              <a:t>Omsk State Technical University</a:t>
            </a:r>
          </a:p>
          <a:p>
            <a:pPr marL="0" indent="0">
              <a:lnSpc>
                <a:spcPct val="100000"/>
              </a:lnSpc>
              <a:spcBef>
                <a:spcPts val="0"/>
              </a:spcBef>
              <a:buNone/>
              <a:tabLst>
                <a:tab pos="2155825" algn="l"/>
              </a:tabLst>
            </a:pPr>
            <a:r>
              <a:rPr lang="en-US" sz="1600" dirty="0">
                <a:solidFill>
                  <a:schemeClr val="bg1">
                    <a:lumMod val="75000"/>
                  </a:schemeClr>
                </a:solidFill>
                <a:hlinkClick r:id="rId4">
                  <a:extLst>
                    <a:ext uri="{A12FA001-AC4F-418D-AE19-62706E023703}">
                      <ahyp:hlinkClr xmlns:ahyp="http://schemas.microsoft.com/office/drawing/2018/hyperlinkcolor" val="tx"/>
                    </a:ext>
                  </a:extLst>
                </a:hlinkClick>
              </a:rPr>
              <a:t>vatrushlyakov@yandex.ru</a:t>
            </a:r>
            <a:endParaRPr lang="en-US" sz="1600" dirty="0">
              <a:solidFill>
                <a:schemeClr val="bg1">
                  <a:lumMod val="75000"/>
                </a:schemeClr>
              </a:solidFill>
            </a:endParaRPr>
          </a:p>
          <a:p>
            <a:pPr marL="0" indent="0">
              <a:lnSpc>
                <a:spcPct val="100000"/>
              </a:lnSpc>
              <a:spcBef>
                <a:spcPts val="0"/>
              </a:spcBef>
              <a:buNone/>
              <a:tabLst>
                <a:tab pos="2155825" algn="l"/>
              </a:tabLst>
            </a:pPr>
            <a:endParaRPr lang="en-US" sz="1600" dirty="0">
              <a:solidFill>
                <a:schemeClr val="bg1">
                  <a:lumMod val="75000"/>
                </a:schemeClr>
              </a:solidFill>
            </a:endParaRPr>
          </a:p>
          <a:p>
            <a:pPr marL="0" indent="0">
              <a:lnSpc>
                <a:spcPct val="100000"/>
              </a:lnSpc>
              <a:spcBef>
                <a:spcPts val="0"/>
              </a:spcBef>
              <a:buNone/>
              <a:tabLst>
                <a:tab pos="2155825" algn="l"/>
              </a:tabLst>
            </a:pPr>
            <a:r>
              <a:rPr lang="en-US" sz="2000" dirty="0">
                <a:solidFill>
                  <a:schemeClr val="bg1">
                    <a:lumMod val="75000"/>
                  </a:schemeClr>
                </a:solidFill>
              </a:rPr>
              <a:t>Vadim Yudintsev</a:t>
            </a:r>
          </a:p>
          <a:p>
            <a:pPr marL="0" indent="0">
              <a:lnSpc>
                <a:spcPct val="100000"/>
              </a:lnSpc>
              <a:spcBef>
                <a:spcPts val="0"/>
              </a:spcBef>
              <a:buNone/>
              <a:tabLst>
                <a:tab pos="2155825" algn="l"/>
              </a:tabLst>
            </a:pPr>
            <a:r>
              <a:rPr lang="en-US" sz="1600" dirty="0">
                <a:solidFill>
                  <a:schemeClr val="bg1">
                    <a:lumMod val="75000"/>
                  </a:schemeClr>
                </a:solidFill>
                <a:hlinkClick r:id="rId5">
                  <a:extLst>
                    <a:ext uri="{A12FA001-AC4F-418D-AE19-62706E023703}">
                      <ahyp:hlinkClr xmlns:ahyp="http://schemas.microsoft.com/office/drawing/2018/hyperlinkcolor" val="tx"/>
                    </a:ext>
                  </a:extLst>
                </a:hlinkClick>
              </a:rPr>
              <a:t>yudintsev@classmech.ru</a:t>
            </a:r>
            <a:endParaRPr lang="en-US" sz="1600" dirty="0">
              <a:solidFill>
                <a:schemeClr val="bg1">
                  <a:lumMod val="75000"/>
                </a:schemeClr>
              </a:solidFill>
            </a:endParaRPr>
          </a:p>
        </p:txBody>
      </p:sp>
      <p:sp>
        <p:nvSpPr>
          <p:cNvPr id="6" name="Прямоугольник 5">
            <a:extLst>
              <a:ext uri="{FF2B5EF4-FFF2-40B4-BE49-F238E27FC236}">
                <a16:creationId xmlns:a16="http://schemas.microsoft.com/office/drawing/2014/main" id="{5E9245EE-01D6-5B47-A277-880A60A2E601}"/>
              </a:ext>
            </a:extLst>
          </p:cNvPr>
          <p:cNvSpPr/>
          <p:nvPr/>
        </p:nvSpPr>
        <p:spPr>
          <a:xfrm>
            <a:off x="7385538" y="5950855"/>
            <a:ext cx="4507718" cy="461665"/>
          </a:xfrm>
          <a:prstGeom prst="rect">
            <a:avLst/>
          </a:prstGeom>
        </p:spPr>
        <p:txBody>
          <a:bodyPr wrap="square">
            <a:spAutoFit/>
          </a:bodyPr>
          <a:lstStyle/>
          <a:p>
            <a:r>
              <a:rPr lang="en" sz="1200" dirty="0">
                <a:solidFill>
                  <a:schemeClr val="bg1">
                    <a:lumMod val="85000"/>
                  </a:schemeClr>
                </a:solidFill>
              </a:rPr>
              <a:t>The First International Orbital Debris Conference (IOC) </a:t>
            </a:r>
          </a:p>
          <a:p>
            <a:r>
              <a:rPr lang="en" sz="1200" dirty="0">
                <a:solidFill>
                  <a:schemeClr val="bg1">
                    <a:lumMod val="85000"/>
                  </a:schemeClr>
                </a:solidFill>
              </a:rPr>
              <a:t>December 9–12, 2019, Sugar Land, Texas. </a:t>
            </a:r>
            <a:endParaRPr lang="en" sz="1100" b="0" i="0" u="none" strike="noStrike" dirty="0">
              <a:solidFill>
                <a:schemeClr val="bg1">
                  <a:lumMod val="85000"/>
                </a:schemeClr>
              </a:solidFill>
              <a:effectLst/>
              <a:latin typeface="Arial" panose="020B0604020202020204" pitchFamily="34" charset="0"/>
            </a:endParaRPr>
          </a:p>
        </p:txBody>
      </p:sp>
    </p:spTree>
    <p:extLst>
      <p:ext uri="{BB962C8B-B14F-4D97-AF65-F5344CB8AC3E}">
        <p14:creationId xmlns:p14="http://schemas.microsoft.com/office/powerpoint/2010/main" val="385617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a:extLst>
              <a:ext uri="{FF2B5EF4-FFF2-40B4-BE49-F238E27FC236}">
                <a16:creationId xmlns:a16="http://schemas.microsoft.com/office/drawing/2014/main" id="{ACA7E707-EEA7-D74F-92ED-21130F82C08F}"/>
              </a:ext>
            </a:extLst>
          </p:cNvPr>
          <p:cNvPicPr>
            <a:picLocks noChangeAspect="1"/>
          </p:cNvPicPr>
          <p:nvPr/>
        </p:nvPicPr>
        <p:blipFill>
          <a:blip r:embed="rId2"/>
          <a:stretch>
            <a:fillRect/>
          </a:stretch>
        </p:blipFill>
        <p:spPr>
          <a:xfrm rot="16200000">
            <a:off x="1675499" y="4355328"/>
            <a:ext cx="3489439" cy="1515904"/>
          </a:xfrm>
          <a:prstGeom prst="rect">
            <a:avLst/>
          </a:prstGeom>
        </p:spPr>
      </p:pic>
      <p:sp>
        <p:nvSpPr>
          <p:cNvPr id="2" name="Заголовок 1">
            <a:extLst>
              <a:ext uri="{FF2B5EF4-FFF2-40B4-BE49-F238E27FC236}">
                <a16:creationId xmlns:a16="http://schemas.microsoft.com/office/drawing/2014/main" id="{BBB369D5-0376-0540-85F7-2C2A8325C0FA}"/>
              </a:ext>
            </a:extLst>
          </p:cNvPr>
          <p:cNvSpPr>
            <a:spLocks noGrp="1"/>
          </p:cNvSpPr>
          <p:nvPr>
            <p:ph type="title"/>
          </p:nvPr>
        </p:nvSpPr>
        <p:spPr/>
        <p:txBody>
          <a:bodyPr>
            <a:normAutofit/>
          </a:bodyPr>
          <a:lstStyle/>
          <a:p>
            <a:r>
              <a:rPr lang="en-US" dirty="0"/>
              <a:t>Hard mechanical interface</a:t>
            </a:r>
            <a:endParaRPr lang="ru-RU" dirty="0"/>
          </a:p>
        </p:txBody>
      </p:sp>
      <p:sp>
        <p:nvSpPr>
          <p:cNvPr id="4" name="Объект 3">
            <a:extLst>
              <a:ext uri="{FF2B5EF4-FFF2-40B4-BE49-F238E27FC236}">
                <a16:creationId xmlns:a16="http://schemas.microsoft.com/office/drawing/2014/main" id="{27C40AD7-EBC3-F24B-9DCB-D669D55A490B}"/>
              </a:ext>
            </a:extLst>
          </p:cNvPr>
          <p:cNvSpPr>
            <a:spLocks noGrp="1"/>
          </p:cNvSpPr>
          <p:nvPr>
            <p:ph sz="half" idx="2"/>
          </p:nvPr>
        </p:nvSpPr>
        <p:spPr>
          <a:xfrm>
            <a:off x="4501638" y="1105283"/>
            <a:ext cx="4177671" cy="4921810"/>
          </a:xfrm>
        </p:spPr>
        <p:txBody>
          <a:bodyPr anchor="ctr">
            <a:normAutofit/>
          </a:bodyPr>
          <a:lstStyle/>
          <a:p>
            <a:pPr>
              <a:lnSpc>
                <a:spcPct val="100000"/>
              </a:lnSpc>
            </a:pPr>
            <a:r>
              <a:rPr lang="en-US" dirty="0"/>
              <a:t>Robotic arm, probe-cone docking device</a:t>
            </a:r>
          </a:p>
          <a:p>
            <a:pPr>
              <a:lnSpc>
                <a:spcPct val="100000"/>
              </a:lnSpc>
            </a:pPr>
            <a:r>
              <a:rPr lang="en-US" dirty="0"/>
              <a:t>Space tug </a:t>
            </a:r>
            <a:r>
              <a:rPr lang="en-US" b="1" dirty="0"/>
              <a:t>pushes</a:t>
            </a:r>
            <a:r>
              <a:rPr lang="en-US" dirty="0"/>
              <a:t> the debris object</a:t>
            </a:r>
          </a:p>
          <a:p>
            <a:pPr>
              <a:lnSpc>
                <a:spcPct val="100000"/>
              </a:lnSpc>
            </a:pPr>
            <a:r>
              <a:rPr lang="en-US" dirty="0">
                <a:solidFill>
                  <a:srgbClr val="C00000"/>
                </a:solidFill>
              </a:rPr>
              <a:t>Stability of the system depends on the capture point and gripper type</a:t>
            </a:r>
          </a:p>
          <a:p>
            <a:pPr>
              <a:lnSpc>
                <a:spcPct val="100000"/>
              </a:lnSpc>
            </a:pPr>
            <a:r>
              <a:rPr lang="en-US" dirty="0">
                <a:solidFill>
                  <a:schemeClr val="accent6">
                    <a:lumMod val="75000"/>
                  </a:schemeClr>
                </a:solidFill>
              </a:rPr>
              <a:t>The space tug with conventional design can be used</a:t>
            </a:r>
            <a:endParaRPr lang="ru-RU" dirty="0">
              <a:solidFill>
                <a:schemeClr val="accent6">
                  <a:lumMod val="75000"/>
                </a:schemeClr>
              </a:solidFill>
            </a:endParaRPr>
          </a:p>
        </p:txBody>
      </p:sp>
      <p:sp>
        <p:nvSpPr>
          <p:cNvPr id="5" name="Нижний колонтитул 4">
            <a:extLst>
              <a:ext uri="{FF2B5EF4-FFF2-40B4-BE49-F238E27FC236}">
                <a16:creationId xmlns:a16="http://schemas.microsoft.com/office/drawing/2014/main" id="{E6ED266F-A6B8-C64C-94A0-3F0484BA11C0}"/>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7" name="Объект 7">
            <a:extLst>
              <a:ext uri="{FF2B5EF4-FFF2-40B4-BE49-F238E27FC236}">
                <a16:creationId xmlns:a16="http://schemas.microsoft.com/office/drawing/2014/main" id="{FC3E7235-1BD7-BF44-A1A1-EB9E1917E964}"/>
              </a:ext>
            </a:extLst>
          </p:cNvPr>
          <p:cNvPicPr>
            <a:picLocks noChangeAspect="1"/>
          </p:cNvPicPr>
          <p:nvPr/>
        </p:nvPicPr>
        <p:blipFill>
          <a:blip r:embed="rId3"/>
          <a:srcRect/>
          <a:stretch/>
        </p:blipFill>
        <p:spPr>
          <a:xfrm>
            <a:off x="134844" y="1096992"/>
            <a:ext cx="3512265" cy="1647346"/>
          </a:xfrm>
          <a:prstGeom prst="rect">
            <a:avLst/>
          </a:prstGeom>
        </p:spPr>
      </p:pic>
      <p:pic>
        <p:nvPicPr>
          <p:cNvPr id="12" name="Рисунок 11">
            <a:extLst>
              <a:ext uri="{FF2B5EF4-FFF2-40B4-BE49-F238E27FC236}">
                <a16:creationId xmlns:a16="http://schemas.microsoft.com/office/drawing/2014/main" id="{C64C57BB-EB0C-BB4A-A282-3964F5650252}"/>
              </a:ext>
            </a:extLst>
          </p:cNvPr>
          <p:cNvPicPr>
            <a:picLocks noChangeAspect="1"/>
          </p:cNvPicPr>
          <p:nvPr/>
        </p:nvPicPr>
        <p:blipFill rotWithShape="1">
          <a:blip r:embed="rId4"/>
          <a:srcRect l="29232"/>
          <a:stretch/>
        </p:blipFill>
        <p:spPr>
          <a:xfrm>
            <a:off x="134844" y="3686258"/>
            <a:ext cx="2256985" cy="2596571"/>
          </a:xfrm>
          <a:prstGeom prst="rect">
            <a:avLst/>
          </a:prstGeom>
        </p:spPr>
      </p:pic>
      <p:pic>
        <p:nvPicPr>
          <p:cNvPr id="14" name="Рисунок 13" descr="Галочка">
            <a:extLst>
              <a:ext uri="{FF2B5EF4-FFF2-40B4-BE49-F238E27FC236}">
                <a16:creationId xmlns:a16="http://schemas.microsoft.com/office/drawing/2014/main" id="{85150F50-182A-D447-BD08-3D5A1693D6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1012" y="599792"/>
            <a:ext cx="529949" cy="529949"/>
          </a:xfrm>
          <a:prstGeom prst="rect">
            <a:avLst/>
          </a:prstGeom>
        </p:spPr>
      </p:pic>
      <p:pic>
        <p:nvPicPr>
          <p:cNvPr id="16" name="Рисунок 15" descr="Закрыть">
            <a:extLst>
              <a:ext uri="{FF2B5EF4-FFF2-40B4-BE49-F238E27FC236}">
                <a16:creationId xmlns:a16="http://schemas.microsoft.com/office/drawing/2014/main" id="{6426D48A-277A-5944-B556-A09CE8AD01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906" y="3473342"/>
            <a:ext cx="433137" cy="433137"/>
          </a:xfrm>
          <a:prstGeom prst="rect">
            <a:avLst/>
          </a:prstGeom>
        </p:spPr>
      </p:pic>
      <p:pic>
        <p:nvPicPr>
          <p:cNvPr id="21" name="Рисунок 20" descr="Закрыть">
            <a:extLst>
              <a:ext uri="{FF2B5EF4-FFF2-40B4-BE49-F238E27FC236}">
                <a16:creationId xmlns:a16="http://schemas.microsoft.com/office/drawing/2014/main" id="{2F4311A6-A66B-9940-A037-6B229E476D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6251" y="3473342"/>
            <a:ext cx="433137" cy="433137"/>
          </a:xfrm>
          <a:prstGeom prst="rect">
            <a:avLst/>
          </a:prstGeom>
        </p:spPr>
      </p:pic>
      <p:sp>
        <p:nvSpPr>
          <p:cNvPr id="3" name="Номер слайда 2">
            <a:extLst>
              <a:ext uri="{FF2B5EF4-FFF2-40B4-BE49-F238E27FC236}">
                <a16:creationId xmlns:a16="http://schemas.microsoft.com/office/drawing/2014/main" id="{A2591341-A8E2-824A-AEC0-85388F2FE00C}"/>
              </a:ext>
            </a:extLst>
          </p:cNvPr>
          <p:cNvSpPr>
            <a:spLocks noGrp="1"/>
          </p:cNvSpPr>
          <p:nvPr>
            <p:ph type="sldNum" sz="quarter" idx="12"/>
          </p:nvPr>
        </p:nvSpPr>
        <p:spPr/>
        <p:txBody>
          <a:bodyPr/>
          <a:lstStyle/>
          <a:p>
            <a:fld id="{E70213DA-CC2C-7849-85AC-DEAC92B13C29}" type="slidenum">
              <a:rPr lang="ru-RU" smtClean="0"/>
              <a:t>3</a:t>
            </a:fld>
            <a:r>
              <a:rPr lang="en-US"/>
              <a:t>/21</a:t>
            </a:r>
            <a:endParaRPr lang="ru-RU" dirty="0"/>
          </a:p>
        </p:txBody>
      </p:sp>
      <p:pic>
        <p:nvPicPr>
          <p:cNvPr id="8" name="Рисунок 7">
            <a:extLst>
              <a:ext uri="{FF2B5EF4-FFF2-40B4-BE49-F238E27FC236}">
                <a16:creationId xmlns:a16="http://schemas.microsoft.com/office/drawing/2014/main" id="{FD52238D-D03F-8741-AC47-AA01A2725F19}"/>
              </a:ext>
            </a:extLst>
          </p:cNvPr>
          <p:cNvPicPr>
            <a:picLocks noChangeAspect="1"/>
          </p:cNvPicPr>
          <p:nvPr/>
        </p:nvPicPr>
        <p:blipFill>
          <a:blip r:embed="rId9"/>
          <a:srcRect/>
          <a:stretch/>
        </p:blipFill>
        <p:spPr>
          <a:xfrm>
            <a:off x="9116868" y="1285791"/>
            <a:ext cx="2677092" cy="4647433"/>
          </a:xfrm>
          <a:prstGeom prst="rect">
            <a:avLst/>
          </a:prstGeom>
        </p:spPr>
      </p:pic>
      <p:cxnSp>
        <p:nvCxnSpPr>
          <p:cNvPr id="11" name="Прямая со стрелкой 10">
            <a:extLst>
              <a:ext uri="{FF2B5EF4-FFF2-40B4-BE49-F238E27FC236}">
                <a16:creationId xmlns:a16="http://schemas.microsoft.com/office/drawing/2014/main" id="{A9CB667C-81F6-5342-A162-E554AC78E520}"/>
              </a:ext>
            </a:extLst>
          </p:cNvPr>
          <p:cNvCxnSpPr/>
          <p:nvPr/>
        </p:nvCxnSpPr>
        <p:spPr>
          <a:xfrm flipV="1">
            <a:off x="8278045" y="3112479"/>
            <a:ext cx="838823" cy="1780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5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BDC2D64-DB33-664A-887B-7E6425165913}"/>
              </a:ext>
            </a:extLst>
          </p:cNvPr>
          <p:cNvSpPr>
            <a:spLocks noGrp="1"/>
          </p:cNvSpPr>
          <p:nvPr>
            <p:ph type="title"/>
          </p:nvPr>
        </p:nvSpPr>
        <p:spPr/>
        <p:txBody>
          <a:bodyPr>
            <a:normAutofit/>
          </a:bodyPr>
          <a:lstStyle/>
          <a:p>
            <a:r>
              <a:rPr lang="en-US" dirty="0"/>
              <a:t>Soft mechanical interface</a:t>
            </a:r>
            <a:endParaRPr lang="ru-RU" dirty="0"/>
          </a:p>
        </p:txBody>
      </p:sp>
      <p:pic>
        <p:nvPicPr>
          <p:cNvPr id="9" name="Объект 8">
            <a:extLst>
              <a:ext uri="{FF2B5EF4-FFF2-40B4-BE49-F238E27FC236}">
                <a16:creationId xmlns:a16="http://schemas.microsoft.com/office/drawing/2014/main" id="{5991B0E4-E077-4E48-8B88-65B0E26C2D34}"/>
              </a:ext>
            </a:extLst>
          </p:cNvPr>
          <p:cNvPicPr>
            <a:picLocks noGrp="1" noChangeAspect="1"/>
          </p:cNvPicPr>
          <p:nvPr>
            <p:ph sz="half" idx="1"/>
          </p:nvPr>
        </p:nvPicPr>
        <p:blipFill>
          <a:blip r:embed="rId2"/>
          <a:srcRect/>
          <a:stretch/>
        </p:blipFill>
        <p:spPr>
          <a:xfrm>
            <a:off x="807112" y="224147"/>
            <a:ext cx="2814154" cy="6307586"/>
          </a:xfrm>
        </p:spPr>
      </p:pic>
      <p:sp>
        <p:nvSpPr>
          <p:cNvPr id="4" name="Объект 3">
            <a:extLst>
              <a:ext uri="{FF2B5EF4-FFF2-40B4-BE49-F238E27FC236}">
                <a16:creationId xmlns:a16="http://schemas.microsoft.com/office/drawing/2014/main" id="{6CC078CA-88F8-824B-BAEE-1CD8C9DB15E2}"/>
              </a:ext>
            </a:extLst>
          </p:cNvPr>
          <p:cNvSpPr>
            <a:spLocks noGrp="1"/>
          </p:cNvSpPr>
          <p:nvPr>
            <p:ph sz="half" idx="2"/>
          </p:nvPr>
        </p:nvSpPr>
        <p:spPr>
          <a:xfrm>
            <a:off x="4518212" y="1255153"/>
            <a:ext cx="7395882" cy="5173636"/>
          </a:xfrm>
        </p:spPr>
        <p:txBody>
          <a:bodyPr anchor="ctr">
            <a:normAutofit/>
          </a:bodyPr>
          <a:lstStyle/>
          <a:p>
            <a:r>
              <a:rPr lang="en-US" dirty="0"/>
              <a:t>(Harpoon</a:t>
            </a:r>
            <a:r>
              <a:rPr lang="ru-RU" dirty="0"/>
              <a:t>, </a:t>
            </a:r>
            <a:r>
              <a:rPr lang="en-US" dirty="0"/>
              <a:t>net) + tether</a:t>
            </a:r>
          </a:p>
          <a:p>
            <a:r>
              <a:rPr lang="en-US" dirty="0"/>
              <a:t>Space tug </a:t>
            </a:r>
            <a:r>
              <a:rPr lang="en-US" b="1" dirty="0"/>
              <a:t>pulls </a:t>
            </a:r>
            <a:r>
              <a:rPr lang="en-US" dirty="0"/>
              <a:t>the debris object</a:t>
            </a:r>
          </a:p>
          <a:p>
            <a:r>
              <a:rPr lang="en-US" dirty="0">
                <a:solidFill>
                  <a:schemeClr val="accent6">
                    <a:lumMod val="75000"/>
                  </a:schemeClr>
                </a:solidFill>
              </a:rPr>
              <a:t>Gripping process is safe for the space tug </a:t>
            </a:r>
          </a:p>
          <a:p>
            <a:r>
              <a:rPr lang="en-US" dirty="0">
                <a:solidFill>
                  <a:schemeClr val="accent6">
                    <a:lumMod val="75000"/>
                  </a:schemeClr>
                </a:solidFill>
              </a:rPr>
              <a:t>Tumbling debris objects  can be captured</a:t>
            </a:r>
          </a:p>
          <a:p>
            <a:r>
              <a:rPr lang="en-US" dirty="0">
                <a:solidFill>
                  <a:srgbClr val="C00000"/>
                </a:solidFill>
              </a:rPr>
              <a:t>Tether could be damaged by the tug’s thruster exhaust </a:t>
            </a:r>
          </a:p>
          <a:p>
            <a:r>
              <a:rPr lang="en-US" dirty="0">
                <a:solidFill>
                  <a:srgbClr val="C00000"/>
                </a:solidFill>
              </a:rPr>
              <a:t>Payload section and the thrusters are at the same side of the space tug -- design of the space tug is not conventional</a:t>
            </a:r>
          </a:p>
        </p:txBody>
      </p:sp>
      <p:sp>
        <p:nvSpPr>
          <p:cNvPr id="5" name="Нижний колонтитул 4">
            <a:extLst>
              <a:ext uri="{FF2B5EF4-FFF2-40B4-BE49-F238E27FC236}">
                <a16:creationId xmlns:a16="http://schemas.microsoft.com/office/drawing/2014/main" id="{0D5144CD-6A00-454E-84AB-29666D31ABAE}"/>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C9C1FEFF-457F-1B4B-A1EA-A96F8EA45E1F}"/>
              </a:ext>
            </a:extLst>
          </p:cNvPr>
          <p:cNvSpPr>
            <a:spLocks noGrp="1"/>
          </p:cNvSpPr>
          <p:nvPr>
            <p:ph type="sldNum" sz="quarter" idx="12"/>
          </p:nvPr>
        </p:nvSpPr>
        <p:spPr/>
        <p:txBody>
          <a:bodyPr/>
          <a:lstStyle/>
          <a:p>
            <a:fld id="{E70213DA-CC2C-7849-85AC-DEAC92B13C29}" type="slidenum">
              <a:rPr lang="ru-RU" smtClean="0"/>
              <a:t>4</a:t>
            </a:fld>
            <a:r>
              <a:rPr lang="en-US"/>
              <a:t>/21</a:t>
            </a:r>
            <a:endParaRPr lang="ru-RU" dirty="0"/>
          </a:p>
        </p:txBody>
      </p:sp>
    </p:spTree>
    <p:extLst>
      <p:ext uri="{BB962C8B-B14F-4D97-AF65-F5344CB8AC3E}">
        <p14:creationId xmlns:p14="http://schemas.microsoft.com/office/powerpoint/2010/main" val="426291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9A3D53-6A9E-CE48-8CBA-8E629E17FB7F}"/>
              </a:ext>
            </a:extLst>
          </p:cNvPr>
          <p:cNvSpPr>
            <a:spLocks noGrp="1"/>
          </p:cNvSpPr>
          <p:nvPr>
            <p:ph type="title"/>
          </p:nvPr>
        </p:nvSpPr>
        <p:spPr/>
        <p:txBody>
          <a:bodyPr>
            <a:normAutofit/>
          </a:bodyPr>
          <a:lstStyle/>
          <a:p>
            <a:r>
              <a:rPr lang="en-US" dirty="0"/>
              <a:t>Rotating</a:t>
            </a:r>
            <a:r>
              <a:rPr lang="ru-RU" dirty="0"/>
              <a:t> </a:t>
            </a:r>
            <a:r>
              <a:rPr lang="en-US" dirty="0"/>
              <a:t>TSS</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3E21D272-3A8A-B74A-87ED-FF838D1F7D05}"/>
                  </a:ext>
                </a:extLst>
              </p:cNvPr>
              <p:cNvSpPr>
                <a:spLocks noGrp="1"/>
              </p:cNvSpPr>
              <p:nvPr>
                <p:ph sz="half" idx="2"/>
              </p:nvPr>
            </p:nvSpPr>
            <p:spPr>
              <a:xfrm>
                <a:off x="4045160" y="1255153"/>
                <a:ext cx="7868934" cy="4921810"/>
              </a:xfrm>
            </p:spPr>
            <p:txBody>
              <a:bodyPr anchor="ctr">
                <a:normAutofit lnSpcReduction="10000"/>
              </a:bodyPr>
              <a:lstStyle/>
              <a:p>
                <a:r>
                  <a:rPr lang="en-US" dirty="0"/>
                  <a:t>Rotation of TSS</a:t>
                </a:r>
                <a:r>
                  <a:rPr lang="ru-RU" dirty="0"/>
                  <a:t> </a:t>
                </a:r>
                <a:r>
                  <a:rPr lang="en-US" dirty="0"/>
                  <a:t>induces tension </a:t>
                </a:r>
                <a14:m>
                  <m:oMath xmlns:m="http://schemas.openxmlformats.org/officeDocument/2006/math">
                    <m:r>
                      <a:rPr lang="en-US" b="1" i="1">
                        <a:solidFill>
                          <a:srgbClr val="C00000"/>
                        </a:solidFill>
                        <a:latin typeface="Cambria Math" panose="02040503050406030204" pitchFamily="18" charset="0"/>
                      </a:rPr>
                      <m:t>𝒍</m:t>
                    </m:r>
                    <m:r>
                      <a:rPr lang="ru-RU"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in the tether of free length </a:t>
                </a:r>
                <a14:m>
                  <m:oMath xmlns:m="http://schemas.openxmlformats.org/officeDocument/2006/math">
                    <m:sSub>
                      <m:sSubPr>
                        <m:ctrlPr>
                          <a:rPr lang="en-US" b="0" i="1" smtClean="0">
                            <a:latin typeface="Cambria Math" panose="02040503050406030204" pitchFamily="18" charset="0"/>
                          </a:rPr>
                        </m:ctrlPr>
                      </m:sSubPr>
                      <m:e>
                        <m:r>
                          <a:rPr lang="en-US">
                            <a:latin typeface="Cambria Math" panose="02040503050406030204" pitchFamily="18" charset="0"/>
                          </a:rPr>
                          <m:t>𝒍</m:t>
                        </m:r>
                      </m:e>
                      <m:sub>
                        <m:r>
                          <a:rPr lang="en-US" b="0" i="0" smtClean="0">
                            <a:latin typeface="Cambria Math" panose="02040503050406030204" pitchFamily="18" charset="0"/>
                          </a:rPr>
                          <m:t>0</m:t>
                        </m:r>
                      </m:sub>
                    </m:sSub>
                  </m:oMath>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r>
                        <a:rPr lang="en-US" b="1" i="1" smtClean="0">
                          <a:solidFill>
                            <a:srgbClr val="C00000"/>
                          </a:solidFill>
                          <a:latin typeface="Cambria Math" panose="02040503050406030204" pitchFamily="18" charset="0"/>
                        </a:rPr>
                        <m:t>𝒍</m:t>
                      </m:r>
                      <m:r>
                        <a:rPr lang="ru-RU" b="0" i="1" smtClean="0">
                          <a:latin typeface="Cambria Math" panose="02040503050406030204" pitchFamily="18" charset="0"/>
                        </a:rPr>
                        <m:t>=с(</m:t>
                      </m:r>
                      <m:r>
                        <a:rPr lang="en-US" b="1" i="1" smtClean="0">
                          <a:solidFill>
                            <a:srgbClr val="C00000"/>
                          </a:solidFill>
                          <a:latin typeface="Cambria Math" panose="02040503050406030204" pitchFamily="18" charset="0"/>
                        </a:rPr>
                        <m:t>𝒍</m:t>
                      </m:r>
                      <m:r>
                        <a:rPr lang="ru-RU"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m:oMathPara>
                </a14:m>
                <a:endParaRPr lang="ru-RU" dirty="0"/>
              </a:p>
              <a:p>
                <a:r>
                  <a:rPr lang="en-US" dirty="0"/>
                  <a:t>Tether tension force</a:t>
                </a: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𝜔</m:t>
                          </m:r>
                        </m:e>
                        <m:sup>
                          <m:r>
                            <a:rPr lang="en-US" b="0" i="1" smtClean="0">
                              <a:latin typeface="Cambria Math" panose="02040503050406030204" pitchFamily="18" charset="0"/>
                            </a:rPr>
                            <m:t>2</m:t>
                          </m:r>
                        </m:sup>
                      </m:sSup>
                      <m:r>
                        <a:rPr lang="en-US" b="1" i="1" smtClean="0">
                          <a:solidFill>
                            <a:srgbClr val="C00000"/>
                          </a:solidFill>
                          <a:latin typeface="Cambria Math" panose="02040503050406030204" pitchFamily="18" charset="0"/>
                        </a:rPr>
                        <m:t>𝒍</m:t>
                      </m:r>
                    </m:oMath>
                  </m:oMathPara>
                </a14:m>
                <a:endParaRPr lang="ru-RU" b="1" dirty="0"/>
              </a:p>
              <a:p>
                <a:r>
                  <a:rPr lang="en-US" b="1" dirty="0"/>
                  <a:t>The tug’s thrust P</a:t>
                </a:r>
                <a:r>
                  <a:rPr lang="ru-RU" b="1" dirty="0"/>
                  <a:t> </a:t>
                </a:r>
                <a:r>
                  <a:rPr lang="en-US" b="1" dirty="0"/>
                  <a:t>can be applied along the tether</a:t>
                </a:r>
                <a:endParaRPr lang="en-US" b="1"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&lt;</m:t>
                      </m:r>
                      <m:r>
                        <a:rPr lang="en-US" b="0" i="1" smtClean="0">
                          <a:latin typeface="Cambria Math" panose="02040503050406030204" pitchFamily="18" charset="0"/>
                        </a:rPr>
                        <m:t>𝑇</m:t>
                      </m:r>
                    </m:oMath>
                  </m:oMathPara>
                </a14:m>
                <a:endParaRPr lang="en-US" dirty="0"/>
              </a:p>
              <a:p>
                <a:pPr>
                  <a:lnSpc>
                    <a:spcPct val="150000"/>
                  </a:lnSpc>
                </a:pPr>
                <a:r>
                  <a:rPr lang="en-US" dirty="0"/>
                  <a:t>The space tug can </a:t>
                </a:r>
                <a:r>
                  <a:rPr lang="en-US" b="1" dirty="0"/>
                  <a:t>push </a:t>
                </a:r>
                <a:r>
                  <a:rPr lang="en-US" dirty="0"/>
                  <a:t>the debris object through the tether</a:t>
                </a:r>
              </a:p>
            </p:txBody>
          </p:sp>
        </mc:Choice>
        <mc:Fallback xmlns="">
          <p:sp>
            <p:nvSpPr>
              <p:cNvPr id="4" name="Объект 3">
                <a:extLst>
                  <a:ext uri="{FF2B5EF4-FFF2-40B4-BE49-F238E27FC236}">
                    <a16:creationId xmlns:a16="http://schemas.microsoft.com/office/drawing/2014/main" id="{3E21D272-3A8A-B74A-87ED-FF838D1F7D05}"/>
                  </a:ext>
                </a:extLst>
              </p:cNvPr>
              <p:cNvSpPr>
                <a:spLocks noGrp="1" noRot="1" noChangeAspect="1" noMove="1" noResize="1" noEditPoints="1" noAdjustHandles="1" noChangeArrowheads="1" noChangeShapeType="1" noTextEdit="1"/>
              </p:cNvSpPr>
              <p:nvPr>
                <p:ph sz="half" idx="2"/>
              </p:nvPr>
            </p:nvSpPr>
            <p:spPr>
              <a:xfrm>
                <a:off x="4045160" y="1255153"/>
                <a:ext cx="7868934" cy="4921810"/>
              </a:xfrm>
              <a:blipFill>
                <a:blip r:embed="rId2"/>
                <a:stretch>
                  <a:fillRect l="-1290" t="-2577" r="-968" b="-3093"/>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EAC33382-B086-E945-A3C2-60D1FF678FDD}"/>
              </a:ext>
            </a:extLst>
          </p:cNvPr>
          <p:cNvSpPr>
            <a:spLocks noGrp="1"/>
          </p:cNvSpPr>
          <p:nvPr>
            <p:ph type="ftr" sz="quarter" idx="11"/>
          </p:nvPr>
        </p:nvSpPr>
        <p:spPr/>
        <p:txBody>
          <a:bodyPr/>
          <a:lstStyle/>
          <a:p>
            <a:pPr algn="r"/>
            <a:r>
              <a:rPr lang="nn-NO"/>
              <a:t>The First International Orbital Debris Conference </a:t>
            </a:r>
            <a:endParaRPr lang="ru-RU" dirty="0"/>
          </a:p>
        </p:txBody>
      </p:sp>
      <p:pic>
        <p:nvPicPr>
          <p:cNvPr id="15" name="Объект 14">
            <a:extLst>
              <a:ext uri="{FF2B5EF4-FFF2-40B4-BE49-F238E27FC236}">
                <a16:creationId xmlns:a16="http://schemas.microsoft.com/office/drawing/2014/main" id="{1655ABE1-9005-1C47-9C5D-D03732BA3F50}"/>
              </a:ext>
            </a:extLst>
          </p:cNvPr>
          <p:cNvPicPr>
            <a:picLocks noGrp="1" noChangeAspect="1"/>
          </p:cNvPicPr>
          <p:nvPr>
            <p:ph sz="half" idx="1"/>
          </p:nvPr>
        </p:nvPicPr>
        <p:blipFill>
          <a:blip r:embed="rId3"/>
          <a:srcRect/>
          <a:stretch/>
        </p:blipFill>
        <p:spPr>
          <a:xfrm>
            <a:off x="277906" y="4484"/>
            <a:ext cx="3645487" cy="6853516"/>
          </a:xfrm>
        </p:spPr>
      </p:pic>
      <p:pic>
        <p:nvPicPr>
          <p:cNvPr id="12" name="Объект 9" descr="Лампочка">
            <a:extLst>
              <a:ext uri="{FF2B5EF4-FFF2-40B4-BE49-F238E27FC236}">
                <a16:creationId xmlns:a16="http://schemas.microsoft.com/office/drawing/2014/main" id="{887CD440-AC8C-E34F-9893-A76AF028DD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69" y="107267"/>
            <a:ext cx="950734" cy="950734"/>
          </a:xfrm>
          <a:prstGeom prst="rect">
            <a:avLst/>
          </a:prstGeom>
        </p:spPr>
      </p:pic>
      <p:sp>
        <p:nvSpPr>
          <p:cNvPr id="3" name="Номер слайда 2">
            <a:extLst>
              <a:ext uri="{FF2B5EF4-FFF2-40B4-BE49-F238E27FC236}">
                <a16:creationId xmlns:a16="http://schemas.microsoft.com/office/drawing/2014/main" id="{E57884DB-C0AD-AD48-B98A-395C7D0AF44C}"/>
              </a:ext>
            </a:extLst>
          </p:cNvPr>
          <p:cNvSpPr>
            <a:spLocks noGrp="1"/>
          </p:cNvSpPr>
          <p:nvPr>
            <p:ph type="sldNum" sz="quarter" idx="12"/>
          </p:nvPr>
        </p:nvSpPr>
        <p:spPr/>
        <p:txBody>
          <a:bodyPr/>
          <a:lstStyle/>
          <a:p>
            <a:fld id="{E70213DA-CC2C-7849-85AC-DEAC92B13C29}" type="slidenum">
              <a:rPr lang="ru-RU" smtClean="0"/>
              <a:t>5</a:t>
            </a:fld>
            <a:r>
              <a:rPr lang="en-US"/>
              <a:t>/21</a:t>
            </a:r>
            <a:endParaRPr lang="ru-RU" dirty="0"/>
          </a:p>
        </p:txBody>
      </p:sp>
    </p:spTree>
    <p:extLst>
      <p:ext uri="{BB962C8B-B14F-4D97-AF65-F5344CB8AC3E}">
        <p14:creationId xmlns:p14="http://schemas.microsoft.com/office/powerpoint/2010/main" val="49624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Объект 14">
            <a:extLst>
              <a:ext uri="{FF2B5EF4-FFF2-40B4-BE49-F238E27FC236}">
                <a16:creationId xmlns:a16="http://schemas.microsoft.com/office/drawing/2014/main" id="{2400AFA0-D5C1-BD46-BCF8-39CD48719BBC}"/>
              </a:ext>
            </a:extLst>
          </p:cNvPr>
          <p:cNvPicPr>
            <a:picLocks noChangeAspect="1"/>
          </p:cNvPicPr>
          <p:nvPr/>
        </p:nvPicPr>
        <p:blipFill>
          <a:blip r:embed="rId2"/>
          <a:srcRect/>
          <a:stretch/>
        </p:blipFill>
        <p:spPr>
          <a:xfrm>
            <a:off x="277906" y="4484"/>
            <a:ext cx="3645487" cy="6853516"/>
          </a:xfrm>
          <a:prstGeom prst="rect">
            <a:avLst/>
          </a:prstGeom>
        </p:spPr>
      </p:pic>
      <p:sp>
        <p:nvSpPr>
          <p:cNvPr id="2" name="Заголовок 1">
            <a:extLst>
              <a:ext uri="{FF2B5EF4-FFF2-40B4-BE49-F238E27FC236}">
                <a16:creationId xmlns:a16="http://schemas.microsoft.com/office/drawing/2014/main" id="{4C9A3D53-6A9E-CE48-8CBA-8E629E17FB7F}"/>
              </a:ext>
            </a:extLst>
          </p:cNvPr>
          <p:cNvSpPr>
            <a:spLocks noGrp="1"/>
          </p:cNvSpPr>
          <p:nvPr>
            <p:ph type="title"/>
          </p:nvPr>
        </p:nvSpPr>
        <p:spPr/>
        <p:txBody>
          <a:bodyPr>
            <a:normAutofit/>
          </a:bodyPr>
          <a:lstStyle/>
          <a:p>
            <a:r>
              <a:rPr lang="en-US" dirty="0"/>
              <a:t>De-orbiting TSS </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3E21D272-3A8A-B74A-87ED-FF838D1F7D05}"/>
                  </a:ext>
                </a:extLst>
              </p:cNvPr>
              <p:cNvSpPr>
                <a:spLocks noGrp="1"/>
              </p:cNvSpPr>
              <p:nvPr>
                <p:ph sz="half" idx="2"/>
              </p:nvPr>
            </p:nvSpPr>
            <p:spPr/>
            <p:txBody>
              <a:bodyPr anchor="ctr">
                <a:normAutofit lnSpcReduction="10000"/>
              </a:bodyPr>
              <a:lstStyle/>
              <a:p>
                <a:pPr>
                  <a:lnSpc>
                    <a:spcPct val="100000"/>
                  </a:lnSpc>
                </a:pPr>
                <a:r>
                  <a:rPr lang="en-US" dirty="0"/>
                  <a:t>The tug’s thruster is fired when the orientation of the tether relative to the orbital velocity vector of the system (</a:t>
                </a:r>
                <a:r>
                  <a:rPr lang="en-US" b="1" dirty="0" err="1"/>
                  <a:t>V</a:t>
                </a:r>
                <a:r>
                  <a:rPr lang="en-US" baseline="-25000" dirty="0" err="1"/>
                  <a:t>c</a:t>
                </a:r>
                <a:r>
                  <a:rPr lang="en-US" dirty="0"/>
                  <a:t>) ensures application of the tug’s thrust impulse in the required direction</a:t>
                </a:r>
                <a:r>
                  <a:rPr lang="ru-RU" dirty="0"/>
                  <a:t> </a:t>
                </a:r>
              </a:p>
              <a:p>
                <a:pPr>
                  <a:lnSpc>
                    <a:spcPct val="100000"/>
                  </a:lnSpc>
                </a:pPr>
                <a:r>
                  <a:rPr lang="en-US" dirty="0"/>
                  <a:t>To de-orbit the system the tug’s thruster should be fired when</a:t>
                </a:r>
                <a:endParaRPr lang="ru-RU" dirty="0"/>
              </a:p>
              <a:p>
                <a:pPr marL="0" indent="0" algn="r">
                  <a:lnSpc>
                    <a:spcPct val="150000"/>
                  </a:lnSpc>
                  <a:buNone/>
                </a:pP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𝜓</m:t>
                        </m:r>
                        <m:r>
                          <a:rPr lang="en-US" i="1">
                            <a:latin typeface="Cambria Math" panose="02040503050406030204" pitchFamily="18" charset="0"/>
                          </a:rPr>
                          <m:t>&gt;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𝑚𝑖𝑛</m:t>
                                </m:r>
                              </m:sub>
                            </m:sSub>
                            <m:r>
                              <a:rPr lang="en-US" b="0" i="1" smtClean="0">
                                <a:latin typeface="Cambria Math" panose="02040503050406030204" pitchFamily="18" charset="0"/>
                              </a:rPr>
                              <m:t>&gt;0</m:t>
                            </m:r>
                          </m:e>
                        </m:func>
                      </m:e>
                    </m:func>
                  </m:oMath>
                </a14:m>
                <a:r>
                  <a:rPr lang="en-US" b="0" dirty="0"/>
                  <a:t> 		(1)</a:t>
                </a:r>
              </a:p>
              <a:p>
                <a:pPr>
                  <a:lnSpc>
                    <a:spcPct val="100000"/>
                  </a:lnSpc>
                </a:pPr>
                <a:r>
                  <a:rPr lang="en-US" dirty="0"/>
                  <a:t>(1) is the condition of the </a:t>
                </a:r>
                <a:r>
                  <a:rPr lang="en-US" b="1" dirty="0"/>
                  <a:t>active</a:t>
                </a:r>
                <a:r>
                  <a:rPr lang="en-US" dirty="0"/>
                  <a:t> phase of the rotating TSS de-orbit process</a:t>
                </a:r>
                <a:endParaRPr lang="ru-RU" dirty="0"/>
              </a:p>
            </p:txBody>
          </p:sp>
        </mc:Choice>
        <mc:Fallback xmlns="">
          <p:sp>
            <p:nvSpPr>
              <p:cNvPr id="4" name="Объект 3">
                <a:extLst>
                  <a:ext uri="{FF2B5EF4-FFF2-40B4-BE49-F238E27FC236}">
                    <a16:creationId xmlns:a16="http://schemas.microsoft.com/office/drawing/2014/main" id="{3E21D272-3A8A-B74A-87ED-FF838D1F7D05}"/>
                  </a:ext>
                </a:extLst>
              </p:cNvPr>
              <p:cNvSpPr>
                <a:spLocks noGrp="1" noRot="1" noChangeAspect="1" noMove="1" noResize="1" noEditPoints="1" noAdjustHandles="1" noChangeArrowheads="1" noChangeShapeType="1" noTextEdit="1"/>
              </p:cNvSpPr>
              <p:nvPr>
                <p:ph sz="half" idx="2"/>
              </p:nvPr>
            </p:nvSpPr>
            <p:spPr>
              <a:blipFill>
                <a:blip r:embed="rId3"/>
                <a:stretch>
                  <a:fillRect l="-1372" r="-1715"/>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EAC33382-B086-E945-A3C2-60D1FF678FDD}"/>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8" name="Номер слайда 7">
            <a:extLst>
              <a:ext uri="{FF2B5EF4-FFF2-40B4-BE49-F238E27FC236}">
                <a16:creationId xmlns:a16="http://schemas.microsoft.com/office/drawing/2014/main" id="{10406B64-7396-2647-8A11-E427A48C5029}"/>
              </a:ext>
            </a:extLst>
          </p:cNvPr>
          <p:cNvSpPr>
            <a:spLocks noGrp="1"/>
          </p:cNvSpPr>
          <p:nvPr>
            <p:ph type="sldNum" sz="quarter" idx="12"/>
          </p:nvPr>
        </p:nvSpPr>
        <p:spPr/>
        <p:txBody>
          <a:bodyPr/>
          <a:lstStyle/>
          <a:p>
            <a:fld id="{E70213DA-CC2C-7849-85AC-DEAC92B13C29}" type="slidenum">
              <a:rPr lang="ru-RU" smtClean="0"/>
              <a:t>6</a:t>
            </a:fld>
            <a:r>
              <a:rPr lang="en-US"/>
              <a:t>/21</a:t>
            </a:r>
            <a:endParaRPr lang="ru-RU" dirty="0"/>
          </a:p>
        </p:txBody>
      </p:sp>
      <p:pic>
        <p:nvPicPr>
          <p:cNvPr id="11" name="Объект 9" descr="Лампочка">
            <a:extLst>
              <a:ext uri="{FF2B5EF4-FFF2-40B4-BE49-F238E27FC236}">
                <a16:creationId xmlns:a16="http://schemas.microsoft.com/office/drawing/2014/main" id="{9C8ABBD4-DF6B-9B4E-BEB0-8E9BC438C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69" y="107267"/>
            <a:ext cx="950734" cy="950734"/>
          </a:xfrm>
          <a:prstGeom prst="rect">
            <a:avLst/>
          </a:prstGeom>
        </p:spPr>
      </p:pic>
    </p:spTree>
    <p:extLst>
      <p:ext uri="{BB962C8B-B14F-4D97-AF65-F5344CB8AC3E}">
        <p14:creationId xmlns:p14="http://schemas.microsoft.com/office/powerpoint/2010/main" val="150169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9A3D53-6A9E-CE48-8CBA-8E629E17FB7F}"/>
              </a:ext>
            </a:extLst>
          </p:cNvPr>
          <p:cNvSpPr>
            <a:spLocks noGrp="1"/>
          </p:cNvSpPr>
          <p:nvPr>
            <p:ph type="title"/>
          </p:nvPr>
        </p:nvSpPr>
        <p:spPr/>
        <p:txBody>
          <a:bodyPr>
            <a:normAutofit/>
          </a:bodyPr>
          <a:lstStyle/>
          <a:p>
            <a:r>
              <a:rPr lang="en-US" dirty="0"/>
              <a:t>De-orbit of the TSS </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3E21D272-3A8A-B74A-87ED-FF838D1F7D05}"/>
                  </a:ext>
                </a:extLst>
              </p:cNvPr>
              <p:cNvSpPr>
                <a:spLocks noGrp="1"/>
              </p:cNvSpPr>
              <p:nvPr>
                <p:ph sz="half" idx="2"/>
              </p:nvPr>
            </p:nvSpPr>
            <p:spPr>
              <a:xfrm>
                <a:off x="5522734" y="1255153"/>
                <a:ext cx="6391360" cy="4921810"/>
              </a:xfrm>
            </p:spPr>
            <p:txBody>
              <a:bodyPr anchor="ctr">
                <a:normAutofit/>
              </a:bodyPr>
              <a:lstStyle/>
              <a:p>
                <a:pPr marL="0" indent="0">
                  <a:lnSpc>
                    <a:spcPct val="100000"/>
                  </a:lnSpc>
                  <a:buNone/>
                </a:pPr>
                <a:r>
                  <a:rPr lang="en-US" dirty="0"/>
                  <a:t>To decrease fuel consumption the de-orbit impulses can be applied only near the apogee of the system’s osculating orbit, when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𝑅</m:t>
                          </m:r>
                          <m:r>
                            <a:rPr lang="en-US" i="1">
                              <a:latin typeface="Cambria Math" panose="02040503050406030204" pitchFamily="18" charset="0"/>
                            </a:rPr>
                            <m:t>&gt;</m:t>
                          </m:r>
                          <m:r>
                            <a:rPr lang="en-US" i="1">
                              <a:latin typeface="Cambria Math" panose="02040503050406030204" pitchFamily="18" charset="0"/>
                            </a:rPr>
                            <m:t>𝑅</m:t>
                          </m:r>
                        </m:e>
                        <m:sub>
                          <m:r>
                            <a:rPr lang="en-US" i="1">
                              <a:latin typeface="Cambria Math" panose="02040503050406030204" pitchFamily="18" charset="0"/>
                            </a:rPr>
                            <m:t>𝑎</m:t>
                          </m:r>
                        </m:sub>
                      </m:sSub>
                      <m:r>
                        <a:rPr lang="en-US" i="1">
                          <a:latin typeface="Cambria Math" panose="02040503050406030204" pitchFamily="18" charset="0"/>
                        </a:rPr>
                        <m:t>−</m:t>
                      </m:r>
                      <m:r>
                        <m:rPr>
                          <m:sty m:val="p"/>
                        </m:rPr>
                        <a:rPr lang="en-US">
                          <a:latin typeface="Cambria Math" panose="02040503050406030204" pitchFamily="18" charset="0"/>
                        </a:rPr>
                        <m:t>Δ</m:t>
                      </m:r>
                      <m:r>
                        <a:rPr lang="en-US" i="1">
                          <a:latin typeface="Cambria Math" panose="02040503050406030204" pitchFamily="18" charset="0"/>
                        </a:rPr>
                        <m:t>𝑅</m:t>
                      </m:r>
                    </m:oMath>
                  </m:oMathPara>
                </a14:m>
                <a:endParaRPr lang="ru-RU" dirty="0"/>
              </a:p>
            </p:txBody>
          </p:sp>
        </mc:Choice>
        <mc:Fallback xmlns="">
          <p:sp>
            <p:nvSpPr>
              <p:cNvPr id="4" name="Объект 3">
                <a:extLst>
                  <a:ext uri="{FF2B5EF4-FFF2-40B4-BE49-F238E27FC236}">
                    <a16:creationId xmlns:a16="http://schemas.microsoft.com/office/drawing/2014/main" id="{3E21D272-3A8A-B74A-87ED-FF838D1F7D05}"/>
                  </a:ext>
                </a:extLst>
              </p:cNvPr>
              <p:cNvSpPr>
                <a:spLocks noGrp="1" noRot="1" noChangeAspect="1" noMove="1" noResize="1" noEditPoints="1" noAdjustHandles="1" noChangeArrowheads="1" noChangeShapeType="1" noTextEdit="1"/>
              </p:cNvSpPr>
              <p:nvPr>
                <p:ph sz="half" idx="2"/>
              </p:nvPr>
            </p:nvSpPr>
            <p:spPr>
              <a:xfrm>
                <a:off x="5522734" y="1255153"/>
                <a:ext cx="6391360" cy="4921810"/>
              </a:xfrm>
              <a:blipFill>
                <a:blip r:embed="rId2"/>
                <a:stretch>
                  <a:fillRect l="-1984" r="-1984"/>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EAC33382-B086-E945-A3C2-60D1FF678FDD}"/>
              </a:ext>
            </a:extLst>
          </p:cNvPr>
          <p:cNvSpPr>
            <a:spLocks noGrp="1"/>
          </p:cNvSpPr>
          <p:nvPr>
            <p:ph type="ftr" sz="quarter" idx="11"/>
          </p:nvPr>
        </p:nvSpPr>
        <p:spPr/>
        <p:txBody>
          <a:bodyPr/>
          <a:lstStyle/>
          <a:p>
            <a:pPr algn="r"/>
            <a:r>
              <a:rPr lang="nn-NO"/>
              <a:t>The First International Orbital Debris Conference </a:t>
            </a:r>
            <a:endParaRPr lang="ru-RU" dirty="0"/>
          </a:p>
        </p:txBody>
      </p:sp>
      <p:sp>
        <p:nvSpPr>
          <p:cNvPr id="8" name="Номер слайда 7">
            <a:extLst>
              <a:ext uri="{FF2B5EF4-FFF2-40B4-BE49-F238E27FC236}">
                <a16:creationId xmlns:a16="http://schemas.microsoft.com/office/drawing/2014/main" id="{10406B64-7396-2647-8A11-E427A48C5029}"/>
              </a:ext>
            </a:extLst>
          </p:cNvPr>
          <p:cNvSpPr>
            <a:spLocks noGrp="1"/>
          </p:cNvSpPr>
          <p:nvPr>
            <p:ph type="sldNum" sz="quarter" idx="12"/>
          </p:nvPr>
        </p:nvSpPr>
        <p:spPr/>
        <p:txBody>
          <a:bodyPr/>
          <a:lstStyle/>
          <a:p>
            <a:fld id="{E70213DA-CC2C-7849-85AC-DEAC92B13C29}" type="slidenum">
              <a:rPr lang="ru-RU" smtClean="0"/>
              <a:t>7</a:t>
            </a:fld>
            <a:r>
              <a:rPr lang="en-US"/>
              <a:t>/21</a:t>
            </a:r>
            <a:endParaRPr lang="ru-RU" dirty="0"/>
          </a:p>
        </p:txBody>
      </p:sp>
      <p:pic>
        <p:nvPicPr>
          <p:cNvPr id="11" name="Объект 10">
            <a:extLst>
              <a:ext uri="{FF2B5EF4-FFF2-40B4-BE49-F238E27FC236}">
                <a16:creationId xmlns:a16="http://schemas.microsoft.com/office/drawing/2014/main" id="{D078725C-64F7-9B4F-9449-AB80E71AD72C}"/>
              </a:ext>
            </a:extLst>
          </p:cNvPr>
          <p:cNvPicPr>
            <a:picLocks noGrp="1"/>
          </p:cNvPicPr>
          <p:nvPr>
            <p:ph sz="half" idx="1"/>
          </p:nvPr>
        </p:nvPicPr>
        <p:blipFill rotWithShape="1">
          <a:blip r:embed="rId3"/>
          <a:srcRect l="11030" b="27471"/>
          <a:stretch/>
        </p:blipFill>
        <p:spPr>
          <a:xfrm>
            <a:off x="0" y="260392"/>
            <a:ext cx="6234778" cy="6597608"/>
          </a:xfrm>
          <a:prstGeom prst="rect">
            <a:avLst/>
          </a:prstGeom>
        </p:spPr>
      </p:pic>
    </p:spTree>
    <p:extLst>
      <p:ext uri="{BB962C8B-B14F-4D97-AF65-F5344CB8AC3E}">
        <p14:creationId xmlns:p14="http://schemas.microsoft.com/office/powerpoint/2010/main" val="359795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6171F0-1DAD-9140-86E4-7AE0613F5B37}"/>
              </a:ext>
            </a:extLst>
          </p:cNvPr>
          <p:cNvSpPr>
            <a:spLocks noGrp="1"/>
          </p:cNvSpPr>
          <p:nvPr>
            <p:ph type="title"/>
          </p:nvPr>
        </p:nvSpPr>
        <p:spPr/>
        <p:txBody>
          <a:bodyPr/>
          <a:lstStyle/>
          <a:p>
            <a:r>
              <a:rPr lang="en-US" dirty="0"/>
              <a:t>Simple rotating TSS model</a:t>
            </a:r>
            <a:endParaRPr lang="ru-RU" dirty="0"/>
          </a:p>
        </p:txBody>
      </p:sp>
      <mc:AlternateContent xmlns:mc="http://schemas.openxmlformats.org/markup-compatibility/2006" xmlns:a14="http://schemas.microsoft.com/office/drawing/2010/main">
        <mc:Choice Requires="a14">
          <p:sp>
            <p:nvSpPr>
              <p:cNvPr id="4" name="Объект 3">
                <a:extLst>
                  <a:ext uri="{FF2B5EF4-FFF2-40B4-BE49-F238E27FC236}">
                    <a16:creationId xmlns:a16="http://schemas.microsoft.com/office/drawing/2014/main" id="{97C48DB8-9478-E441-A8EC-588A81F53489}"/>
                  </a:ext>
                </a:extLst>
              </p:cNvPr>
              <p:cNvSpPr>
                <a:spLocks noGrp="1"/>
              </p:cNvSpPr>
              <p:nvPr>
                <p:ph sz="half" idx="2"/>
              </p:nvPr>
            </p:nvSpPr>
            <p:spPr/>
            <p:txBody>
              <a:bodyPr>
                <a:normAutofit/>
              </a:bodyPr>
              <a:lstStyle/>
              <a:p>
                <a:pPr marL="0" indent="0">
                  <a:buNone/>
                </a:pPr>
                <a:r>
                  <a:rPr lang="en-US" dirty="0"/>
                  <a:t>Tether length equation</a:t>
                </a: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smtClean="0">
                                  <a:latin typeface="Cambria Math" panose="02040503050406030204" pitchFamily="18" charset="0"/>
                                </a:rPr>
                                <m:t>𝑑</m:t>
                              </m:r>
                            </m:e>
                            <m:sup>
                              <m:r>
                                <a:rPr lang="en-US" smtClean="0">
                                  <a:latin typeface="Cambria Math" panose="02040503050406030204" pitchFamily="18" charset="0"/>
                                </a:rPr>
                                <m:t>2</m:t>
                              </m:r>
                            </m:sup>
                          </m:sSup>
                          <m:r>
                            <a:rPr lang="en-US" smtClean="0">
                              <a:latin typeface="Cambria Math" panose="02040503050406030204" pitchFamily="18" charset="0"/>
                            </a:rPr>
                            <m:t>𝑙</m:t>
                          </m:r>
                        </m:num>
                        <m:den>
                          <m:r>
                            <a:rPr lang="en-US" smtClean="0">
                              <a:latin typeface="Cambria Math" panose="02040503050406030204" pitchFamily="18" charset="0"/>
                            </a:rPr>
                            <m:t>𝑑</m:t>
                          </m:r>
                          <m:sSup>
                            <m:sSupPr>
                              <m:ctrlPr>
                                <a:rPr lang="en-US" i="1" smtClean="0">
                                  <a:latin typeface="Cambria Math" panose="02040503050406030204" pitchFamily="18" charset="0"/>
                                </a:rPr>
                              </m:ctrlPr>
                            </m:sSupPr>
                            <m:e>
                              <m:r>
                                <a:rPr lang="en-US" smtClean="0">
                                  <a:latin typeface="Cambria Math" panose="02040503050406030204" pitchFamily="18" charset="0"/>
                                </a:rPr>
                                <m:t>𝑡</m:t>
                              </m:r>
                            </m:e>
                            <m:sup>
                              <m:r>
                                <a:rPr lang="en-US" smtClean="0">
                                  <a:latin typeface="Cambria Math" panose="02040503050406030204" pitchFamily="18" charset="0"/>
                                </a:rPr>
                                <m:t>2</m:t>
                              </m:r>
                            </m:sup>
                          </m:sSup>
                        </m:den>
                      </m:f>
                      <m:r>
                        <a:rPr lang="en" smtClean="0">
                          <a:latin typeface="Cambria Math" panose="02040503050406030204" pitchFamily="18" charset="0"/>
                        </a:rPr>
                        <m:t> =</m:t>
                      </m:r>
                      <m:sSubSup>
                        <m:sSubSupPr>
                          <m:ctrlPr>
                            <a:rPr lang="en" i="1" smtClean="0">
                              <a:latin typeface="Cambria Math" panose="02040503050406030204" pitchFamily="18" charset="0"/>
                            </a:rPr>
                          </m:ctrlPr>
                        </m:sSubSupPr>
                        <m:e>
                          <m:r>
                            <a:rPr lang="en-US" smtClean="0">
                              <a:latin typeface="Cambria Math" panose="02040503050406030204" pitchFamily="18" charset="0"/>
                            </a:rPr>
                            <m:t>𝜔</m:t>
                          </m:r>
                        </m:e>
                        <m:sub>
                          <m:r>
                            <a:rPr lang="en-US" smtClean="0">
                              <a:latin typeface="Cambria Math" panose="02040503050406030204" pitchFamily="18" charset="0"/>
                            </a:rPr>
                            <m:t>0</m:t>
                          </m:r>
                        </m:sub>
                        <m:sup>
                          <m:r>
                            <a:rPr lang="en" smtClean="0">
                              <a:latin typeface="Cambria Math" panose="02040503050406030204" pitchFamily="18" charset="0"/>
                            </a:rPr>
                            <m:t>2</m:t>
                          </m:r>
                        </m:sup>
                      </m:sSubSup>
                      <m:f>
                        <m:fPr>
                          <m:ctrlPr>
                            <a:rPr lang="en-US" i="1" smtClean="0">
                              <a:latin typeface="Cambria Math" panose="02040503050406030204" pitchFamily="18" charset="0"/>
                            </a:rPr>
                          </m:ctrlPr>
                        </m:fPr>
                        <m:num>
                          <m:sSubSup>
                            <m:sSubSupPr>
                              <m:ctrlPr>
                                <a:rPr lang="en" i="1" smtClean="0">
                                  <a:latin typeface="Cambria Math" panose="02040503050406030204" pitchFamily="18" charset="0"/>
                                </a:rPr>
                              </m:ctrlPr>
                            </m:sSubSupPr>
                            <m:e>
                              <m:r>
                                <a:rPr lang="en" smtClean="0">
                                  <a:latin typeface="Cambria Math" panose="02040503050406030204" pitchFamily="18" charset="0"/>
                                </a:rPr>
                                <m:t>𝑙</m:t>
                              </m:r>
                            </m:e>
                            <m:sub>
                              <m:r>
                                <a:rPr lang="en" smtClean="0">
                                  <a:latin typeface="Cambria Math" panose="02040503050406030204" pitchFamily="18" charset="0"/>
                                </a:rPr>
                                <m:t>0</m:t>
                              </m:r>
                            </m:sub>
                            <m:sup>
                              <m:r>
                                <a:rPr lang="en" smtClean="0">
                                  <a:latin typeface="Cambria Math" panose="02040503050406030204" pitchFamily="18" charset="0"/>
                                </a:rPr>
                                <m:t>4</m:t>
                              </m:r>
                            </m:sup>
                          </m:sSubSup>
                        </m:num>
                        <m:den>
                          <m:sSup>
                            <m:sSupPr>
                              <m:ctrlPr>
                                <a:rPr lang="en-US" i="1" smtClean="0">
                                  <a:latin typeface="Cambria Math" panose="02040503050406030204" pitchFamily="18" charset="0"/>
                                </a:rPr>
                              </m:ctrlPr>
                            </m:sSupPr>
                            <m:e>
                              <m:r>
                                <a:rPr lang="en-US" smtClean="0">
                                  <a:latin typeface="Cambria Math" panose="02040503050406030204" pitchFamily="18" charset="0"/>
                                </a:rPr>
                                <m:t>𝑙</m:t>
                              </m:r>
                            </m:e>
                            <m:sup>
                              <m:r>
                                <a:rPr lang="en-US" smtClean="0">
                                  <a:latin typeface="Cambria Math" panose="02040503050406030204" pitchFamily="18" charset="0"/>
                                </a:rPr>
                                <m:t>3</m:t>
                              </m:r>
                            </m:sup>
                          </m:sSup>
                        </m:den>
                      </m:f>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𝑃</m:t>
                          </m:r>
                        </m:num>
                        <m:den>
                          <m:sSub>
                            <m:sSubPr>
                              <m:ctrlPr>
                                <a:rPr lang="en-US" i="1" smtClean="0">
                                  <a:latin typeface="Cambria Math" panose="02040503050406030204" pitchFamily="18" charset="0"/>
                                </a:rPr>
                              </m:ctrlPr>
                            </m:sSubPr>
                            <m:e>
                              <m:r>
                                <a:rPr lang="en-US" smtClean="0">
                                  <a:latin typeface="Cambria Math" panose="02040503050406030204" pitchFamily="18" charset="0"/>
                                </a:rPr>
                                <m:t>𝑚</m:t>
                              </m:r>
                            </m:e>
                            <m:sub>
                              <m:r>
                                <m:rPr>
                                  <m:sty m:val="p"/>
                                </m:rPr>
                                <a:rPr lang="en-US" b="0" i="0" smtClean="0">
                                  <a:latin typeface="Cambria Math" panose="02040503050406030204" pitchFamily="18" charset="0"/>
                                </a:rPr>
                                <m:t>T</m:t>
                              </m:r>
                            </m:sub>
                          </m:sSub>
                        </m:den>
                      </m:f>
                      <m:r>
                        <a:rPr lang="en-US" smtClean="0">
                          <a:latin typeface="Cambria Math" panose="02040503050406030204" pitchFamily="18" charset="0"/>
                        </a:rPr>
                        <m:t>−</m:t>
                      </m:r>
                      <m:r>
                        <a:rPr lang="en" smtClean="0">
                          <a:latin typeface="Cambria Math" panose="02040503050406030204" pitchFamily="18" charset="0"/>
                        </a:rPr>
                        <m:t> </m:t>
                      </m:r>
                      <m:sSup>
                        <m:sSupPr>
                          <m:ctrlPr>
                            <a:rPr lang="en" i="1" smtClean="0">
                              <a:latin typeface="Cambria Math" panose="02040503050406030204" pitchFamily="18" charset="0"/>
                            </a:rPr>
                          </m:ctrlPr>
                        </m:sSupPr>
                        <m:e>
                          <m:r>
                            <a:rPr lang="en" smtClean="0">
                              <a:latin typeface="Cambria Math" panose="02040503050406030204" pitchFamily="18" charset="0"/>
                            </a:rPr>
                            <m:t>𝑘</m:t>
                          </m:r>
                        </m:e>
                        <m:sup>
                          <m:r>
                            <a:rPr lang="en" smtClean="0">
                              <a:latin typeface="Cambria Math" panose="02040503050406030204" pitchFamily="18" charset="0"/>
                            </a:rPr>
                            <m:t>2</m:t>
                          </m:r>
                        </m:sup>
                      </m:sSup>
                      <m:r>
                        <a:rPr lang="en" smtClean="0">
                          <a:latin typeface="Cambria Math" panose="02040503050406030204" pitchFamily="18" charset="0"/>
                        </a:rPr>
                        <m:t> </m:t>
                      </m:r>
                      <m:d>
                        <m:dPr>
                          <m:ctrlPr>
                            <a:rPr lang="en" i="1" smtClean="0">
                              <a:latin typeface="Cambria Math" panose="02040503050406030204" pitchFamily="18" charset="0"/>
                            </a:rPr>
                          </m:ctrlPr>
                        </m:dPr>
                        <m:e>
                          <m:r>
                            <a:rPr lang="en" smtClean="0">
                              <a:latin typeface="Cambria Math" panose="02040503050406030204" pitchFamily="18" charset="0"/>
                            </a:rPr>
                            <m:t>𝑙</m:t>
                          </m:r>
                          <m:r>
                            <a:rPr lang="en-US" smtClean="0">
                              <a:latin typeface="Cambria Math" panose="02040503050406030204" pitchFamily="18" charset="0"/>
                            </a:rPr>
                            <m:t>−</m:t>
                          </m:r>
                          <m:sSub>
                            <m:sSubPr>
                              <m:ctrlPr>
                                <a:rPr lang="en" i="1" smtClean="0">
                                  <a:latin typeface="Cambria Math" panose="02040503050406030204" pitchFamily="18" charset="0"/>
                                </a:rPr>
                              </m:ctrlPr>
                            </m:sSubPr>
                            <m:e>
                              <m:r>
                                <a:rPr lang="en" smtClean="0">
                                  <a:latin typeface="Cambria Math" panose="02040503050406030204" pitchFamily="18" charset="0"/>
                                </a:rPr>
                                <m:t>𝑙</m:t>
                              </m:r>
                            </m:e>
                            <m:sub>
                              <m:r>
                                <a:rPr lang="en" smtClean="0">
                                  <a:latin typeface="Cambria Math" panose="02040503050406030204" pitchFamily="18" charset="0"/>
                                </a:rPr>
                                <m:t>0</m:t>
                              </m:r>
                            </m:sub>
                          </m:sSub>
                        </m:e>
                      </m:d>
                    </m:oMath>
                  </m:oMathPara>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𝜔</m:t>
                        </m:r>
                      </m:e>
                      <m:sub>
                        <m:r>
                          <a:rPr lang="en-US" smtClean="0">
                            <a:latin typeface="Cambria Math" panose="02040503050406030204" pitchFamily="18" charset="0"/>
                          </a:rPr>
                          <m:t>0</m:t>
                        </m:r>
                      </m:sub>
                    </m:sSub>
                  </m:oMath>
                </a14:m>
                <a:r>
                  <a:rPr lang="en-US" dirty="0"/>
                  <a:t> - initial angular rate of the TSS when</a:t>
                </a:r>
                <a:r>
                  <a:rPr lang="ru-RU" dirty="0"/>
                  <a: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𝑙</m:t>
                        </m:r>
                        <m:r>
                          <a:rPr lang="en-US" smtClean="0">
                            <a:latin typeface="Cambria Math" panose="02040503050406030204" pitchFamily="18" charset="0"/>
                          </a:rPr>
                          <m:t>(0)=</m:t>
                        </m:r>
                        <m:r>
                          <a:rPr lang="en-US" smtClean="0">
                            <a:latin typeface="Cambria Math" panose="02040503050406030204" pitchFamily="18" charset="0"/>
                          </a:rPr>
                          <m:t>𝑙</m:t>
                        </m:r>
                      </m:e>
                      <m:sub>
                        <m:r>
                          <a:rPr lang="en-US" smtClean="0">
                            <a:latin typeface="Cambria Math" panose="02040503050406030204" pitchFamily="18" charset="0"/>
                          </a:rPr>
                          <m:t>0</m:t>
                        </m:r>
                      </m:sub>
                    </m:sSub>
                  </m:oMath>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𝑚</m:t>
                        </m:r>
                      </m:e>
                      <m:sub>
                        <m:r>
                          <m:rPr>
                            <m:sty m:val="p"/>
                          </m:rPr>
                          <a:rPr lang="en-US" b="0" i="0" smtClean="0">
                            <a:latin typeface="Cambria Math" panose="02040503050406030204" pitchFamily="18" charset="0"/>
                          </a:rPr>
                          <m:t>T</m:t>
                        </m:r>
                      </m:sub>
                    </m:sSub>
                  </m:oMath>
                </a14:m>
                <a:r>
                  <a:rPr lang="en-US" dirty="0"/>
                  <a:t> - tug’s mass</a:t>
                </a:r>
                <a:r>
                  <a:rPr lang="ru-RU" dirty="0"/>
                  <a:t>*</a:t>
                </a:r>
                <a:r>
                  <a:rPr lang="en-US" dirty="0"/>
                  <a:t>,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𝑚</m:t>
                        </m:r>
                      </m:e>
                      <m:sub>
                        <m:r>
                          <m:rPr>
                            <m:sty m:val="p"/>
                          </m:rPr>
                          <a:rPr lang="en-US" b="0" i="0" smtClean="0">
                            <a:latin typeface="Cambria Math" panose="02040503050406030204" pitchFamily="18" charset="0"/>
                          </a:rPr>
                          <m:t>D</m:t>
                        </m:r>
                      </m:sub>
                    </m:sSub>
                  </m:oMath>
                </a14:m>
                <a:r>
                  <a:rPr lang="en-US" dirty="0"/>
                  <a:t> - debris mass</a:t>
                </a:r>
                <a:endParaRPr lang="ru-RU" dirty="0"/>
              </a:p>
              <a:p>
                <a:pPr marL="0" indent="0">
                  <a:buNone/>
                </a:pPr>
                <a14:m>
                  <m:oMath xmlns:m="http://schemas.openxmlformats.org/officeDocument/2006/math">
                    <m:sSub>
                      <m:sSubPr>
                        <m:ctrlPr>
                          <a:rPr lang="ru-RU" b="0" i="1" smtClean="0">
                            <a:latin typeface="Cambria Math" panose="02040503050406030204" pitchFamily="18" charset="0"/>
                          </a:rPr>
                        </m:ctrlPr>
                      </m:sSubPr>
                      <m:e>
                        <m:r>
                          <a:rPr lang="en-US">
                            <a:latin typeface="Cambria Math" panose="02040503050406030204" pitchFamily="18" charset="0"/>
                          </a:rPr>
                          <m:t>𝑙</m:t>
                        </m:r>
                      </m:e>
                      <m:sub>
                        <m:r>
                          <a:rPr lang="ru-RU" b="0" i="0" smtClean="0">
                            <a:latin typeface="Cambria Math" panose="02040503050406030204" pitchFamily="18" charset="0"/>
                          </a:rPr>
                          <m:t>0</m:t>
                        </m:r>
                      </m:sub>
                    </m:sSub>
                  </m:oMath>
                </a14:m>
                <a:r>
                  <a:rPr lang="en-US" dirty="0"/>
                  <a:t>    - free length of the tether,</a:t>
                </a:r>
                <a:r>
                  <a:rPr lang="ru-RU" dirty="0"/>
                  <a:t> </a:t>
                </a:r>
                <a:r>
                  <a:rPr lang="en-US" dirty="0"/>
                  <a:t>c – tether stiffness</a:t>
                </a:r>
                <a:endParaRPr lang="ru-RU" dirty="0"/>
              </a:p>
              <a:p>
                <a:pPr marL="0" indent="0" algn="ctr">
                  <a:buNone/>
                </a:pPr>
                <a14:m>
                  <m:oMath xmlns:m="http://schemas.openxmlformats.org/officeDocument/2006/math">
                    <m:r>
                      <a:rPr lang="en-US" sz="2400" smtClean="0">
                        <a:latin typeface="Cambria Math" panose="02040503050406030204" pitchFamily="18" charset="0"/>
                      </a:rPr>
                      <m:t>𝑘</m:t>
                    </m:r>
                    <m:r>
                      <a:rPr lang="en-US" sz="2400" smtClean="0">
                        <a:latin typeface="Cambria Math" panose="02040503050406030204" pitchFamily="18" charset="0"/>
                      </a:rPr>
                      <m:t>=</m:t>
                    </m:r>
                    <m:rad>
                      <m:radPr>
                        <m:degHide m:val="on"/>
                        <m:ctrlPr>
                          <a:rPr lang="en-US" sz="2400" i="1" smtClean="0">
                            <a:latin typeface="Cambria Math" panose="02040503050406030204" pitchFamily="18" charset="0"/>
                          </a:rPr>
                        </m:ctrlPr>
                      </m:radPr>
                      <m:deg/>
                      <m:e>
                        <m:f>
                          <m:fPr>
                            <m:ctrlPr>
                              <a:rPr lang="en-US" sz="2400" i="1" smtClean="0">
                                <a:latin typeface="Cambria Math" panose="02040503050406030204" pitchFamily="18" charset="0"/>
                              </a:rPr>
                            </m:ctrlPr>
                          </m:fPr>
                          <m:num>
                            <m:r>
                              <a:rPr lang="en-US" sz="2400" smtClean="0">
                                <a:latin typeface="Cambria Math" panose="02040503050406030204" pitchFamily="18" charset="0"/>
                              </a:rPr>
                              <m:t>𝑐</m:t>
                            </m:r>
                          </m:num>
                          <m:den>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TD</m:t>
                                </m:r>
                              </m:sub>
                            </m:sSub>
                          </m:den>
                        </m:f>
                      </m:e>
                    </m:rad>
                    <m:r>
                      <a:rPr lang="en-US" sz="2400"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TD</m:t>
                        </m:r>
                      </m:sub>
                    </m:sSub>
                    <m:r>
                      <a:rPr lang="en-US" sz="2400"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T</m:t>
                            </m:r>
                          </m:sub>
                        </m:sSub>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D</m:t>
                            </m:r>
                          </m:sub>
                        </m:sSub>
                      </m:num>
                      <m:den>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T</m:t>
                            </m:r>
                          </m:sub>
                        </m:sSub>
                        <m:r>
                          <a:rPr lang="en-US" sz="240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𝑚</m:t>
                            </m:r>
                          </m:e>
                          <m:sub>
                            <m:r>
                              <m:rPr>
                                <m:sty m:val="p"/>
                              </m:rPr>
                              <a:rPr lang="en-US" sz="2400" b="0" i="0" smtClean="0">
                                <a:latin typeface="Cambria Math" panose="02040503050406030204" pitchFamily="18" charset="0"/>
                              </a:rPr>
                              <m:t>D</m:t>
                            </m:r>
                          </m:sub>
                        </m:sSub>
                      </m:den>
                    </m:f>
                    <m:r>
                      <a:rPr lang="en-US" sz="2400" smtClean="0">
                        <a:latin typeface="Cambria Math" panose="02040503050406030204" pitchFamily="18" charset="0"/>
                      </a:rPr>
                      <m:t> </m:t>
                    </m:r>
                  </m:oMath>
                </a14:m>
                <a:r>
                  <a:rPr lang="ru-RU" dirty="0"/>
                  <a:t> </a:t>
                </a:r>
                <a:endParaRPr lang="en-US" dirty="0"/>
              </a:p>
              <a:p>
                <a:pPr marL="0" indent="0">
                  <a:lnSpc>
                    <a:spcPct val="160000"/>
                  </a:lnSpc>
                  <a:buNone/>
                </a:pPr>
                <a:r>
                  <a:rPr lang="ru-RU" sz="1800" dirty="0"/>
                  <a:t>*</a:t>
                </a:r>
                <a:r>
                  <a:rPr lang="en-US" sz="1800" dirty="0"/>
                  <a:t>It is supposed that </a:t>
                </a:r>
                <a:r>
                  <a:rPr lang="en-US" sz="1800" dirty="0" err="1"/>
                  <a:t>m</a:t>
                </a:r>
                <a:r>
                  <a:rPr lang="en-US" sz="1800" baseline="-25000" dirty="0" err="1"/>
                  <a:t>T</a:t>
                </a:r>
                <a:r>
                  <a:rPr lang="en-US" sz="1800" dirty="0"/>
                  <a:t>= const.</a:t>
                </a:r>
                <a:endParaRPr lang="ru-RU" dirty="0"/>
              </a:p>
            </p:txBody>
          </p:sp>
        </mc:Choice>
        <mc:Fallback xmlns="">
          <p:sp>
            <p:nvSpPr>
              <p:cNvPr id="4" name="Объект 3">
                <a:extLst>
                  <a:ext uri="{FF2B5EF4-FFF2-40B4-BE49-F238E27FC236}">
                    <a16:creationId xmlns:a16="http://schemas.microsoft.com/office/drawing/2014/main" id="{97C48DB8-9478-E441-A8EC-588A81F53489}"/>
                  </a:ext>
                </a:extLst>
              </p:cNvPr>
              <p:cNvSpPr>
                <a:spLocks noGrp="1" noRot="1" noChangeAspect="1" noMove="1" noResize="1" noEditPoints="1" noAdjustHandles="1" noChangeArrowheads="1" noChangeShapeType="1" noTextEdit="1"/>
              </p:cNvSpPr>
              <p:nvPr>
                <p:ph sz="half" idx="2"/>
              </p:nvPr>
            </p:nvSpPr>
            <p:spPr>
              <a:blipFill>
                <a:blip r:embed="rId2"/>
                <a:stretch>
                  <a:fillRect l="-1715" t="-2062"/>
                </a:stretch>
              </a:blipFill>
            </p:spPr>
            <p:txBody>
              <a:bodyPr/>
              <a:lstStyle/>
              <a:p>
                <a:r>
                  <a:rPr lang="ru-RU">
                    <a:noFill/>
                  </a:rPr>
                  <a:t> </a:t>
                </a:r>
              </a:p>
            </p:txBody>
          </p:sp>
        </mc:Fallback>
      </mc:AlternateContent>
      <p:sp>
        <p:nvSpPr>
          <p:cNvPr id="5" name="Нижний колонтитул 4">
            <a:extLst>
              <a:ext uri="{FF2B5EF4-FFF2-40B4-BE49-F238E27FC236}">
                <a16:creationId xmlns:a16="http://schemas.microsoft.com/office/drawing/2014/main" id="{F9D7A9F9-099D-C347-B8C2-F471BC69C795}"/>
              </a:ext>
            </a:extLst>
          </p:cNvPr>
          <p:cNvSpPr>
            <a:spLocks noGrp="1"/>
          </p:cNvSpPr>
          <p:nvPr>
            <p:ph type="ftr" sz="quarter" idx="11"/>
          </p:nvPr>
        </p:nvSpPr>
        <p:spPr/>
        <p:txBody>
          <a:bodyPr/>
          <a:lstStyle/>
          <a:p>
            <a:r>
              <a:rPr lang="nn-NO"/>
              <a:t>The First International Orbital Debris Conference </a:t>
            </a:r>
            <a:endParaRPr lang="ru-RU" dirty="0"/>
          </a:p>
        </p:txBody>
      </p:sp>
      <p:sp>
        <p:nvSpPr>
          <p:cNvPr id="3" name="Номер слайда 2">
            <a:extLst>
              <a:ext uri="{FF2B5EF4-FFF2-40B4-BE49-F238E27FC236}">
                <a16:creationId xmlns:a16="http://schemas.microsoft.com/office/drawing/2014/main" id="{4C8A5B72-2D92-6541-9D96-2B50124345EE}"/>
              </a:ext>
            </a:extLst>
          </p:cNvPr>
          <p:cNvSpPr>
            <a:spLocks noGrp="1"/>
          </p:cNvSpPr>
          <p:nvPr>
            <p:ph type="sldNum" sz="quarter" idx="12"/>
          </p:nvPr>
        </p:nvSpPr>
        <p:spPr/>
        <p:txBody>
          <a:bodyPr/>
          <a:lstStyle/>
          <a:p>
            <a:fld id="{E70213DA-CC2C-7849-85AC-DEAC92B13C29}" type="slidenum">
              <a:rPr lang="ru-RU" smtClean="0"/>
              <a:t>8</a:t>
            </a:fld>
            <a:r>
              <a:rPr lang="en-US"/>
              <a:t>/21</a:t>
            </a:r>
            <a:endParaRPr lang="ru-RU" dirty="0"/>
          </a:p>
        </p:txBody>
      </p:sp>
      <p:pic>
        <p:nvPicPr>
          <p:cNvPr id="9" name="Объект 14">
            <a:extLst>
              <a:ext uri="{FF2B5EF4-FFF2-40B4-BE49-F238E27FC236}">
                <a16:creationId xmlns:a16="http://schemas.microsoft.com/office/drawing/2014/main" id="{6C2482BA-87C0-BC4A-B578-B21815F7391D}"/>
              </a:ext>
            </a:extLst>
          </p:cNvPr>
          <p:cNvPicPr>
            <a:picLocks noChangeAspect="1"/>
          </p:cNvPicPr>
          <p:nvPr/>
        </p:nvPicPr>
        <p:blipFill>
          <a:blip r:embed="rId3"/>
          <a:srcRect/>
          <a:stretch/>
        </p:blipFill>
        <p:spPr>
          <a:xfrm>
            <a:off x="277906" y="4484"/>
            <a:ext cx="3645487" cy="6853516"/>
          </a:xfrm>
          <a:prstGeom prst="rect">
            <a:avLst/>
          </a:prstGeom>
        </p:spPr>
      </p:pic>
    </p:spTree>
    <p:extLst>
      <p:ext uri="{BB962C8B-B14F-4D97-AF65-F5344CB8AC3E}">
        <p14:creationId xmlns:p14="http://schemas.microsoft.com/office/powerpoint/2010/main" val="418978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5B23544E-795B-7C4A-A929-60552B1ED1F3}"/>
              </a:ext>
            </a:extLst>
          </p:cNvPr>
          <p:cNvPicPr>
            <a:picLocks noChangeAspect="1"/>
          </p:cNvPicPr>
          <p:nvPr/>
        </p:nvPicPr>
        <p:blipFill>
          <a:blip r:embed="rId2"/>
          <a:stretch>
            <a:fillRect/>
          </a:stretch>
        </p:blipFill>
        <p:spPr>
          <a:xfrm>
            <a:off x="517755" y="407333"/>
            <a:ext cx="4811199" cy="6214464"/>
          </a:xfrm>
          <a:prstGeom prst="rect">
            <a:avLst/>
          </a:prstGeom>
        </p:spPr>
      </p:pic>
      <p:sp>
        <p:nvSpPr>
          <p:cNvPr id="2" name="Заголовок 1">
            <a:extLst>
              <a:ext uri="{FF2B5EF4-FFF2-40B4-BE49-F238E27FC236}">
                <a16:creationId xmlns:a16="http://schemas.microsoft.com/office/drawing/2014/main" id="{32C7E25A-1BFE-5347-A699-81486CE3DEDC}"/>
              </a:ext>
            </a:extLst>
          </p:cNvPr>
          <p:cNvSpPr>
            <a:spLocks noGrp="1"/>
          </p:cNvSpPr>
          <p:nvPr>
            <p:ph type="title"/>
          </p:nvPr>
        </p:nvSpPr>
        <p:spPr/>
        <p:txBody>
          <a:bodyPr>
            <a:normAutofit fontScale="90000"/>
          </a:bodyPr>
          <a:lstStyle/>
          <a:p>
            <a:r>
              <a:rPr lang="en-US" dirty="0"/>
              <a:t>Autonomous Docking Module </a:t>
            </a:r>
            <a:endParaRPr lang="ru-RU" dirty="0"/>
          </a:p>
        </p:txBody>
      </p:sp>
      <p:sp>
        <p:nvSpPr>
          <p:cNvPr id="4" name="Объект 3">
            <a:extLst>
              <a:ext uri="{FF2B5EF4-FFF2-40B4-BE49-F238E27FC236}">
                <a16:creationId xmlns:a16="http://schemas.microsoft.com/office/drawing/2014/main" id="{72CDC974-60FA-D643-A31C-3A01CA05F183}"/>
              </a:ext>
            </a:extLst>
          </p:cNvPr>
          <p:cNvSpPr>
            <a:spLocks noGrp="1"/>
          </p:cNvSpPr>
          <p:nvPr>
            <p:ph sz="half" idx="2"/>
          </p:nvPr>
        </p:nvSpPr>
        <p:spPr>
          <a:xfrm>
            <a:off x="5692291" y="1255153"/>
            <a:ext cx="6221803" cy="3807353"/>
          </a:xfrm>
        </p:spPr>
        <p:txBody>
          <a:bodyPr anchor="t">
            <a:normAutofit/>
          </a:bodyPr>
          <a:lstStyle/>
          <a:p>
            <a:r>
              <a:rPr lang="en" dirty="0"/>
              <a:t>Tethered connection between the tug and debris can be established by the </a:t>
            </a:r>
            <a:r>
              <a:rPr lang="en" b="1" dirty="0"/>
              <a:t>A</a:t>
            </a:r>
            <a:r>
              <a:rPr lang="en" dirty="0"/>
              <a:t>utonomous</a:t>
            </a:r>
            <a:r>
              <a:rPr lang="en" b="1" dirty="0"/>
              <a:t> D</a:t>
            </a:r>
            <a:r>
              <a:rPr lang="en" dirty="0"/>
              <a:t>ocking</a:t>
            </a:r>
            <a:r>
              <a:rPr lang="en" b="1" dirty="0"/>
              <a:t> M</a:t>
            </a:r>
            <a:r>
              <a:rPr lang="en" dirty="0"/>
              <a:t>odule</a:t>
            </a:r>
          </a:p>
          <a:p>
            <a:r>
              <a:rPr lang="en" dirty="0"/>
              <a:t>ADM is a small spacecraft that carries all specific equipment for ADR mission</a:t>
            </a:r>
          </a:p>
          <a:p>
            <a:r>
              <a:rPr lang="en" dirty="0"/>
              <a:t>ADM can use probe-cone* mechanism to dock with the upper-stage-type debris object using the nozzle of the debris as a docking port</a:t>
            </a:r>
          </a:p>
        </p:txBody>
      </p:sp>
      <p:sp>
        <p:nvSpPr>
          <p:cNvPr id="5" name="Нижний колонтитул 4">
            <a:extLst>
              <a:ext uri="{FF2B5EF4-FFF2-40B4-BE49-F238E27FC236}">
                <a16:creationId xmlns:a16="http://schemas.microsoft.com/office/drawing/2014/main" id="{3892B56E-9365-1A49-BB26-006FF619C9A5}"/>
              </a:ext>
            </a:extLst>
          </p:cNvPr>
          <p:cNvSpPr>
            <a:spLocks noGrp="1"/>
          </p:cNvSpPr>
          <p:nvPr>
            <p:ph type="ftr" sz="quarter" idx="11"/>
          </p:nvPr>
        </p:nvSpPr>
        <p:spPr/>
        <p:txBody>
          <a:bodyPr/>
          <a:lstStyle/>
          <a:p>
            <a:pPr algn="r"/>
            <a:r>
              <a:rPr lang="nn-NO" dirty="0"/>
              <a:t>The First International </a:t>
            </a:r>
            <a:r>
              <a:rPr lang="nn-NO" dirty="0" err="1"/>
              <a:t>Orbital</a:t>
            </a:r>
            <a:r>
              <a:rPr lang="nn-NO" dirty="0"/>
              <a:t> </a:t>
            </a:r>
            <a:r>
              <a:rPr lang="nn-NO" dirty="0" err="1"/>
              <a:t>Debris</a:t>
            </a:r>
            <a:r>
              <a:rPr lang="nn-NO" dirty="0"/>
              <a:t> Conference </a:t>
            </a:r>
            <a:endParaRPr lang="ru-RU" dirty="0"/>
          </a:p>
        </p:txBody>
      </p:sp>
      <p:sp>
        <p:nvSpPr>
          <p:cNvPr id="3" name="Номер слайда 2">
            <a:extLst>
              <a:ext uri="{FF2B5EF4-FFF2-40B4-BE49-F238E27FC236}">
                <a16:creationId xmlns:a16="http://schemas.microsoft.com/office/drawing/2014/main" id="{2EC5EB6B-211F-1248-8642-DE410D3B70C9}"/>
              </a:ext>
            </a:extLst>
          </p:cNvPr>
          <p:cNvSpPr>
            <a:spLocks noGrp="1"/>
          </p:cNvSpPr>
          <p:nvPr>
            <p:ph type="sldNum" sz="quarter" idx="12"/>
          </p:nvPr>
        </p:nvSpPr>
        <p:spPr/>
        <p:txBody>
          <a:bodyPr/>
          <a:lstStyle/>
          <a:p>
            <a:fld id="{E70213DA-CC2C-7849-85AC-DEAC92B13C29}" type="slidenum">
              <a:rPr lang="ru-RU" smtClean="0"/>
              <a:t>9</a:t>
            </a:fld>
            <a:r>
              <a:rPr lang="en-US"/>
              <a:t>/21</a:t>
            </a:r>
            <a:endParaRPr lang="ru-RU" dirty="0"/>
          </a:p>
        </p:txBody>
      </p:sp>
      <p:sp>
        <p:nvSpPr>
          <p:cNvPr id="12" name="Прямоугольник 11">
            <a:extLst>
              <a:ext uri="{FF2B5EF4-FFF2-40B4-BE49-F238E27FC236}">
                <a16:creationId xmlns:a16="http://schemas.microsoft.com/office/drawing/2014/main" id="{FA73F71C-8432-7541-9BB4-97BBD81521FA}"/>
              </a:ext>
            </a:extLst>
          </p:cNvPr>
          <p:cNvSpPr/>
          <p:nvPr/>
        </p:nvSpPr>
        <p:spPr>
          <a:xfrm>
            <a:off x="5942592" y="5178513"/>
            <a:ext cx="6156556" cy="1061829"/>
          </a:xfrm>
          <a:prstGeom prst="rect">
            <a:avLst/>
          </a:prstGeom>
        </p:spPr>
        <p:txBody>
          <a:bodyPr wrap="square">
            <a:spAutoFit/>
          </a:bodyPr>
          <a:lstStyle/>
          <a:p>
            <a:r>
              <a:rPr lang="en-US" sz="1050" dirty="0"/>
              <a:t>*Trushlyakov, V. I., </a:t>
            </a:r>
            <a:r>
              <a:rPr lang="en-US" sz="1050" dirty="0" err="1"/>
              <a:t>Shatrov</a:t>
            </a:r>
            <a:r>
              <a:rPr lang="en-US" sz="1050" dirty="0"/>
              <a:t>, Y. T., </a:t>
            </a:r>
            <a:r>
              <a:rPr lang="en-US" sz="1050" dirty="0" err="1"/>
              <a:t>Oleynikov</a:t>
            </a:r>
            <a:r>
              <a:rPr lang="en-US" sz="1050" dirty="0"/>
              <a:t>, I. I., Makarov, Y. N., and </a:t>
            </a:r>
            <a:r>
              <a:rPr lang="en-US" sz="1050" dirty="0" err="1"/>
              <a:t>Yutkin</a:t>
            </a:r>
            <a:r>
              <a:rPr lang="en-US" sz="1050" dirty="0"/>
              <a:t>, E. A., “The method of docking spacecraft and device for its implementation. Patent RU 2521082.” , 2010. </a:t>
            </a:r>
          </a:p>
          <a:p>
            <a:endParaRPr lang="en-US" sz="1050" dirty="0"/>
          </a:p>
          <a:p>
            <a:r>
              <a:rPr lang="en-US" sz="1050" dirty="0"/>
              <a:t>*Trushlyakov, V. I., and Yudintsev, V. V., “Systems engineering design and optimization of an active debris removal mission of a spent rocket body using piggyback autonomous module,” 3rd IAA Conference on Dynamics and Control of Space Systems (DYCOSS 2017) 30 May - 1st June 2017, Moscow, 2017, pp. 667–681.</a:t>
            </a:r>
            <a:r>
              <a:rPr lang="ru-RU" sz="1050" dirty="0"/>
              <a:t> </a:t>
            </a:r>
          </a:p>
        </p:txBody>
      </p:sp>
    </p:spTree>
    <p:extLst>
      <p:ext uri="{BB962C8B-B14F-4D97-AF65-F5344CB8AC3E}">
        <p14:creationId xmlns:p14="http://schemas.microsoft.com/office/powerpoint/2010/main" val="1089341244"/>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1284</Words>
  <Application>Microsoft Macintosh PowerPoint</Application>
  <PresentationFormat>Широкоэкранный</PresentationFormat>
  <Paragraphs>168</Paragraphs>
  <Slides>21</Slides>
  <Notes>1</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Calibri Light</vt:lpstr>
      <vt:lpstr>Cambria Math</vt:lpstr>
      <vt:lpstr>Тема Office</vt:lpstr>
      <vt:lpstr>Method of Active Debris Removal Using Rotating Space Tether System </vt:lpstr>
      <vt:lpstr>ADR methods with mechanical contact</vt:lpstr>
      <vt:lpstr>Hard mechanical interface</vt:lpstr>
      <vt:lpstr>Soft mechanical interface</vt:lpstr>
      <vt:lpstr>Rotating TSS</vt:lpstr>
      <vt:lpstr>De-orbiting TSS </vt:lpstr>
      <vt:lpstr>De-orbit of the TSS </vt:lpstr>
      <vt:lpstr>Simple rotating TSS model</vt:lpstr>
      <vt:lpstr>Autonomous Docking Module </vt:lpstr>
      <vt:lpstr>Stages</vt:lpstr>
      <vt:lpstr>Rotation of the TSS</vt:lpstr>
      <vt:lpstr>Oscillation damping</vt:lpstr>
      <vt:lpstr>Tether damping</vt:lpstr>
      <vt:lpstr>Tether damping</vt:lpstr>
      <vt:lpstr>Simulation</vt:lpstr>
      <vt:lpstr>Tether deformation</vt:lpstr>
      <vt:lpstr>Height of the TSS orbit</vt:lpstr>
      <vt:lpstr>Презентация PowerPoint</vt:lpstr>
      <vt:lpstr>Conclusion</vt:lpstr>
      <vt:lpstr>TO-DO</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Vadim Yudintsev</dc:creator>
  <cp:lastModifiedBy>Vadim Yudintsev</cp:lastModifiedBy>
  <cp:revision>101</cp:revision>
  <dcterms:created xsi:type="dcterms:W3CDTF">2019-04-06T07:57:41Z</dcterms:created>
  <dcterms:modified xsi:type="dcterms:W3CDTF">2021-05-23T07:38:16Z</dcterms:modified>
</cp:coreProperties>
</file>